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heme/theme2.xml" ContentType="application/vnd.openxmlformats-officedocument.theme+xml"/>
  <Override PartName="/ppt/tags/tag6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notesSlides/notesSlide3.xml" ContentType="application/vnd.openxmlformats-officedocument.presentationml.notesSlid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notesSlides/notesSlide6.xml" ContentType="application/vnd.openxmlformats-officedocument.presentationml.notesSlide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notesSlides/notesSlide7.xml" ContentType="application/vnd.openxmlformats-officedocument.presentationml.notesSlide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notesSlides/notesSlide10.xml" ContentType="application/vnd.openxmlformats-officedocument.presentationml.notesSlide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9"/>
  </p:notesMasterIdLst>
  <p:sldIdLst>
    <p:sldId id="315" r:id="rId2"/>
    <p:sldId id="585" r:id="rId3"/>
    <p:sldId id="582" r:id="rId4"/>
    <p:sldId id="583" r:id="rId5"/>
    <p:sldId id="537" r:id="rId6"/>
    <p:sldId id="500" r:id="rId7"/>
    <p:sldId id="558" r:id="rId8"/>
    <p:sldId id="501" r:id="rId9"/>
    <p:sldId id="502" r:id="rId10"/>
    <p:sldId id="554" r:id="rId11"/>
    <p:sldId id="482" r:id="rId12"/>
    <p:sldId id="503" r:id="rId13"/>
    <p:sldId id="507" r:id="rId14"/>
    <p:sldId id="508" r:id="rId15"/>
    <p:sldId id="512" r:id="rId16"/>
    <p:sldId id="515" r:id="rId17"/>
    <p:sldId id="516" r:id="rId18"/>
    <p:sldId id="517" r:id="rId19"/>
    <p:sldId id="519" r:id="rId20"/>
    <p:sldId id="520" r:id="rId21"/>
    <p:sldId id="521" r:id="rId22"/>
    <p:sldId id="522" r:id="rId23"/>
    <p:sldId id="523" r:id="rId24"/>
    <p:sldId id="524" r:id="rId25"/>
    <p:sldId id="525" r:id="rId26"/>
    <p:sldId id="526" r:id="rId27"/>
    <p:sldId id="527" r:id="rId28"/>
    <p:sldId id="529" r:id="rId29"/>
    <p:sldId id="531" r:id="rId30"/>
    <p:sldId id="528" r:id="rId31"/>
    <p:sldId id="530" r:id="rId32"/>
    <p:sldId id="532" r:id="rId33"/>
    <p:sldId id="534" r:id="rId34"/>
    <p:sldId id="535" r:id="rId35"/>
    <p:sldId id="536" r:id="rId36"/>
    <p:sldId id="556" r:id="rId37"/>
    <p:sldId id="559" r:id="rId38"/>
    <p:sldId id="560" r:id="rId39"/>
    <p:sldId id="561" r:id="rId40"/>
    <p:sldId id="562" r:id="rId41"/>
    <p:sldId id="564" r:id="rId42"/>
    <p:sldId id="572" r:id="rId43"/>
    <p:sldId id="573" r:id="rId44"/>
    <p:sldId id="566" r:id="rId45"/>
    <p:sldId id="567" r:id="rId46"/>
    <p:sldId id="568" r:id="rId47"/>
    <p:sldId id="569" r:id="rId48"/>
    <p:sldId id="570" r:id="rId49"/>
    <p:sldId id="574" r:id="rId50"/>
    <p:sldId id="577" r:id="rId51"/>
    <p:sldId id="576" r:id="rId52"/>
    <p:sldId id="575" r:id="rId53"/>
    <p:sldId id="578" r:id="rId54"/>
    <p:sldId id="581" r:id="rId55"/>
    <p:sldId id="580" r:id="rId56"/>
    <p:sldId id="538" r:id="rId57"/>
    <p:sldId id="360" r:id="rId58"/>
  </p:sldIdLst>
  <p:sldSz cx="12192000" cy="6858000"/>
  <p:notesSz cx="9942513" cy="6761163"/>
  <p:custDataLst>
    <p:tags r:id="rId6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微软用户" initials="微软用户" lastIdx="1" clrIdx="0"/>
  <p:cmAuthor id="1" name="adminnew1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E88E5"/>
    <a:srgbClr val="FFFFFF"/>
    <a:srgbClr val="C7E5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27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564" y="96"/>
      </p:cViewPr>
      <p:guideLst>
        <p:guide orient="horz" pos="2255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commentAuthors" Target="commentAuthor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gs" Target="tags/tag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8422" cy="3392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631790" y="1"/>
            <a:ext cx="4308422" cy="3392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pPr/>
              <a:t>2025-09-09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941638" y="844550"/>
            <a:ext cx="4059237" cy="2282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94252" y="3253809"/>
            <a:ext cx="7954010" cy="266220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421932"/>
            <a:ext cx="4308422" cy="3392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631790" y="6421932"/>
            <a:ext cx="4308422" cy="3392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63570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56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29022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57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BB9C4-0580-40DE-B53D-F8CA31CA67C5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2959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9729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13392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036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BB9C4-0580-40DE-B53D-F8CA31CA67C5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BB9C4-0580-40DE-B53D-F8CA31CA67C5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2078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BB9C4-0580-40DE-B53D-F8CA31CA67C5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2025-09-09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2025-09-09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2025-09-09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2025-09-09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2025-09-09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2025-09-09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2025-09-09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2025-09-09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2025-09-09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pPr/>
              <a:t>2025-09-09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2025-09-09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2025-09-09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4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5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6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7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8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9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0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openxmlformats.org/officeDocument/2006/relationships/tags" Target="../tags/tag67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5.x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6.xml"/><Relationship Id="rId4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7.xml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3" Type="http://schemas.openxmlformats.org/officeDocument/2006/relationships/tags" Target="../tags/tag73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tags" Target="../tags/tag7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8.xml"/><Relationship Id="rId4" Type="http://schemas.openxmlformats.org/officeDocument/2006/relationships/image" Target="../media/image6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9.xml"/><Relationship Id="rId4" Type="http://schemas.openxmlformats.org/officeDocument/2006/relationships/image" Target="../media/image6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0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2.xml"/><Relationship Id="rId4" Type="http://schemas.openxmlformats.org/officeDocument/2006/relationships/image" Target="../media/image7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3.xml"/><Relationship Id="rId4" Type="http://schemas.openxmlformats.org/officeDocument/2006/relationships/image" Target="../media/image7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4.xml"/><Relationship Id="rId4" Type="http://schemas.openxmlformats.org/officeDocument/2006/relationships/image" Target="../media/image7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5.xml"/><Relationship Id="rId4" Type="http://schemas.openxmlformats.org/officeDocument/2006/relationships/image" Target="../media/image7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6.xml"/><Relationship Id="rId4" Type="http://schemas.openxmlformats.org/officeDocument/2006/relationships/image" Target="../media/image7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7.xml"/><Relationship Id="rId4" Type="http://schemas.openxmlformats.org/officeDocument/2006/relationships/image" Target="../media/image8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8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9.xml"/><Relationship Id="rId4" Type="http://schemas.openxmlformats.org/officeDocument/2006/relationships/image" Target="../media/image9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0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1.xml"/><Relationship Id="rId5" Type="http://schemas.openxmlformats.org/officeDocument/2006/relationships/image" Target="../media/image100.jpeg"/><Relationship Id="rId4" Type="http://schemas.openxmlformats.org/officeDocument/2006/relationships/image" Target="../media/image9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7" Type="http://schemas.openxmlformats.org/officeDocument/2006/relationships/image" Target="../media/image5.pn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图片 58" descr="未标题-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259"/>
          <p:cNvSpPr>
            <a:spLocks noChangeArrowheads="1"/>
          </p:cNvSpPr>
          <p:nvPr/>
        </p:nvSpPr>
        <p:spPr bwMode="auto">
          <a:xfrm>
            <a:off x="2538803" y="2160231"/>
            <a:ext cx="6863379" cy="617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buNone/>
            </a:pPr>
            <a:r>
              <a:rPr lang="zh-CN" altLang="en-US" sz="7200" dirty="0">
                <a:solidFill>
                  <a:srgbClr val="002060"/>
                </a:solidFill>
                <a:latin typeface="华文行楷" pitchFamily="2" charset="-122"/>
                <a:ea typeface="华文行楷" pitchFamily="2" charset="-122"/>
              </a:rPr>
              <a:t>智能报销使用</a:t>
            </a:r>
            <a:endParaRPr lang="en-US" altLang="zh-CN" sz="7200" dirty="0">
              <a:solidFill>
                <a:srgbClr val="002060"/>
              </a:solidFill>
              <a:latin typeface="华文行楷" pitchFamily="2" charset="-122"/>
              <a:ea typeface="华文行楷" pitchFamily="2" charset="-122"/>
            </a:endParaRPr>
          </a:p>
          <a:p>
            <a:pPr algn="ctr">
              <a:buNone/>
            </a:pPr>
            <a:r>
              <a:rPr lang="zh-CN" altLang="en-US" sz="7200" dirty="0">
                <a:solidFill>
                  <a:srgbClr val="002060"/>
                </a:solidFill>
                <a:latin typeface="华文行楷" pitchFamily="2" charset="-122"/>
                <a:ea typeface="华文行楷" pitchFamily="2" charset="-122"/>
              </a:rPr>
              <a:t>说明</a:t>
            </a:r>
            <a:endParaRPr lang="en-US" altLang="zh-CN" sz="7200" dirty="0">
              <a:solidFill>
                <a:srgbClr val="002060"/>
              </a:solidFill>
              <a:latin typeface="华文行楷" pitchFamily="2" charset="-122"/>
              <a:ea typeface="华文行楷" pitchFamily="2" charset="-122"/>
            </a:endParaRPr>
          </a:p>
          <a:p>
            <a:pPr algn="ctr">
              <a:buNone/>
            </a:pPr>
            <a:endParaRPr lang="en-US" altLang="zh-CN" sz="4400" dirty="0">
              <a:solidFill>
                <a:srgbClr val="002060"/>
              </a:solidFill>
              <a:latin typeface="华文行楷" pitchFamily="2" charset="-122"/>
              <a:ea typeface="华文行楷" pitchFamily="2" charset="-122"/>
            </a:endParaRPr>
          </a:p>
          <a:p>
            <a:pPr algn="ctr">
              <a:buNone/>
            </a:pPr>
            <a:endParaRPr lang="zh-CN" altLang="en-US" sz="6000" dirty="0">
              <a:solidFill>
                <a:srgbClr val="324274"/>
              </a:solidFill>
              <a:latin typeface="华文行楷" pitchFamily="2" charset="-122"/>
              <a:ea typeface="华文行楷" pitchFamily="2" charset="-122"/>
              <a:cs typeface="Arial" panose="020B0604020202020204" pitchFamily="34" charset="0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5371348" y="4830111"/>
            <a:ext cx="1192192" cy="0"/>
          </a:xfrm>
          <a:prstGeom prst="line">
            <a:avLst/>
          </a:prstGeom>
          <a:ln w="28575">
            <a:solidFill>
              <a:srgbClr val="3242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259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525994" y="5069174"/>
            <a:ext cx="2882900" cy="54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buNone/>
            </a:pPr>
            <a:r>
              <a:rPr lang="zh-CN" altLang="en-US" sz="1600" dirty="0">
                <a:solidFill>
                  <a:srgbClr val="324274"/>
                </a:solidFill>
                <a:cs typeface="微软雅黑" panose="020B0503020204020204" charset="-122"/>
              </a:rPr>
              <a:t>河南理工大学财务处</a:t>
            </a:r>
            <a:endParaRPr lang="en-US" altLang="zh-CN" sz="1600" dirty="0">
              <a:solidFill>
                <a:srgbClr val="324274"/>
              </a:solidFill>
              <a:cs typeface="微软雅黑" panose="020B0503020204020204" charset="-122"/>
            </a:endParaRPr>
          </a:p>
          <a:p>
            <a:pPr algn="ctr">
              <a:buNone/>
            </a:pPr>
            <a:r>
              <a:rPr lang="en-US" altLang="zh-CN" sz="1600" dirty="0">
                <a:solidFill>
                  <a:srgbClr val="324274"/>
                </a:solidFill>
                <a:cs typeface="微软雅黑" panose="020B0503020204020204" charset="-122"/>
              </a:rPr>
              <a:t>2025</a:t>
            </a:r>
            <a:r>
              <a:rPr lang="zh-CN" altLang="en-US" sz="1600" dirty="0">
                <a:solidFill>
                  <a:srgbClr val="324274"/>
                </a:solidFill>
                <a:cs typeface="微软雅黑" panose="020B0503020204020204" charset="-122"/>
              </a:rPr>
              <a:t>年</a:t>
            </a:r>
            <a:r>
              <a:rPr lang="en-US" altLang="zh-CN" sz="1600" dirty="0">
                <a:solidFill>
                  <a:srgbClr val="324274"/>
                </a:solidFill>
                <a:cs typeface="微软雅黑" panose="020B0503020204020204" charset="-122"/>
              </a:rPr>
              <a:t>8</a:t>
            </a:r>
            <a:r>
              <a:rPr lang="zh-CN" altLang="en-US" sz="1600" dirty="0">
                <a:solidFill>
                  <a:srgbClr val="324274"/>
                </a:solidFill>
                <a:cs typeface="微软雅黑" panose="020B0503020204020204" charset="-122"/>
              </a:rPr>
              <a:t>月</a:t>
            </a:r>
            <a:r>
              <a:rPr lang="en-US" altLang="zh-CN" sz="1600" dirty="0">
                <a:solidFill>
                  <a:srgbClr val="324274"/>
                </a:solidFill>
                <a:cs typeface="微软雅黑" panose="020B0503020204020204" charset="-122"/>
              </a:rPr>
              <a:t>20</a:t>
            </a:r>
            <a:r>
              <a:rPr lang="zh-CN" altLang="en-US" sz="1600" dirty="0">
                <a:solidFill>
                  <a:srgbClr val="324274"/>
                </a:solidFill>
                <a:cs typeface="微软雅黑" panose="020B0503020204020204" charset="-122"/>
              </a:rPr>
              <a:t>日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"/>
                            </p:stCondLst>
                            <p:childTnLst>
                              <p:par>
                                <p:cTn id="1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85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bldLvl="0" animBg="1"/>
      <p:bldP spid="2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635"/>
            <a:ext cx="3205908" cy="6857365"/>
          </a:xfrm>
          <a:prstGeom prst="rect">
            <a:avLst/>
          </a:prstGeom>
          <a:solidFill>
            <a:srgbClr val="3242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27"/>
          <p:cNvSpPr txBox="1"/>
          <p:nvPr/>
        </p:nvSpPr>
        <p:spPr>
          <a:xfrm>
            <a:off x="0" y="2576136"/>
            <a:ext cx="30745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</a:rPr>
              <a:t>智能报销 </a:t>
            </a:r>
            <a:endParaRPr lang="en-US" altLang="zh-CN" sz="3600" b="1" dirty="0">
              <a:solidFill>
                <a:schemeClr val="bg1"/>
              </a:solidFill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</a:rPr>
              <a:t>平台</a:t>
            </a:r>
          </a:p>
        </p:txBody>
      </p:sp>
      <p:sp>
        <p:nvSpPr>
          <p:cNvPr id="20" name="直角三角形 19"/>
          <p:cNvSpPr/>
          <p:nvPr/>
        </p:nvSpPr>
        <p:spPr>
          <a:xfrm rot="2700000">
            <a:off x="2986451" y="1855329"/>
            <a:ext cx="438150" cy="43815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13"/>
          <p:cNvSpPr txBox="1"/>
          <p:nvPr/>
        </p:nvSpPr>
        <p:spPr>
          <a:xfrm>
            <a:off x="3385997" y="372691"/>
            <a:ext cx="7631773" cy="49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 dirty="0"/>
              <a:t>登录系统点击智能报销平台</a:t>
            </a:r>
            <a:endParaRPr lang="zh-CN" altLang="en-US" sz="2000" dirty="0"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  <p:sp>
        <p:nvSpPr>
          <p:cNvPr id="5" name="文本框 13"/>
          <p:cNvSpPr txBox="1"/>
          <p:nvPr>
            <p:custDataLst>
              <p:tags r:id="rId1"/>
            </p:custDataLst>
          </p:nvPr>
        </p:nvSpPr>
        <p:spPr>
          <a:xfrm>
            <a:off x="3613593" y="5015382"/>
            <a:ext cx="81864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endParaRPr lang="zh-CN" altLang="en-US" sz="1600" dirty="0">
              <a:solidFill>
                <a:srgbClr val="324274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4C7FD7C-A204-40EE-BE25-9FCE049E79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997" y="1342597"/>
            <a:ext cx="8732672" cy="413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341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635"/>
            <a:ext cx="3205908" cy="6857365"/>
          </a:xfrm>
          <a:prstGeom prst="rect">
            <a:avLst/>
          </a:prstGeom>
          <a:solidFill>
            <a:srgbClr val="3242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27"/>
          <p:cNvSpPr txBox="1"/>
          <p:nvPr/>
        </p:nvSpPr>
        <p:spPr>
          <a:xfrm>
            <a:off x="258498" y="1020017"/>
            <a:ext cx="307450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</a:rPr>
              <a:t>   </a:t>
            </a:r>
            <a:r>
              <a:rPr lang="zh-CN" altLang="en-US" sz="3600" b="1" dirty="0">
                <a:solidFill>
                  <a:schemeClr val="bg1"/>
                </a:solidFill>
              </a:rPr>
              <a:t>我的发票</a:t>
            </a:r>
          </a:p>
        </p:txBody>
      </p:sp>
      <p:sp>
        <p:nvSpPr>
          <p:cNvPr id="20" name="直角三角形 19"/>
          <p:cNvSpPr/>
          <p:nvPr/>
        </p:nvSpPr>
        <p:spPr>
          <a:xfrm rot="2700000">
            <a:off x="2986451" y="1855329"/>
            <a:ext cx="438150" cy="43815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13"/>
          <p:cNvSpPr txBox="1"/>
          <p:nvPr/>
        </p:nvSpPr>
        <p:spPr>
          <a:xfrm>
            <a:off x="3515345" y="5599512"/>
            <a:ext cx="7594615" cy="787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600" dirty="0">
                <a:solidFill>
                  <a:srgbClr val="FF0000"/>
                </a:solidFill>
              </a:rPr>
              <a:t>点击河南理工大学可以返回主界面</a:t>
            </a:r>
            <a:endParaRPr lang="en-US" altLang="zh-CN" sz="1600" dirty="0">
              <a:solidFill>
                <a:srgbClr val="FF000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600" dirty="0">
                <a:solidFill>
                  <a:srgbClr val="002060"/>
                </a:solidFill>
                <a:latin typeface="华文细黑" panose="02010600040101010101" pitchFamily="2" charset="-122"/>
                <a:ea typeface="微软雅黑" panose="020B0503020204020204" charset="-122"/>
                <a:sym typeface="华文细黑" panose="02010600040101010101" pitchFamily="2" charset="-122"/>
              </a:rPr>
              <a:t>在我的发票栏，点击</a:t>
            </a:r>
            <a:r>
              <a:rPr lang="en-US" altLang="zh-CN" sz="1600" dirty="0">
                <a:solidFill>
                  <a:srgbClr val="002060"/>
                </a:solidFill>
                <a:latin typeface="华文细黑" panose="02010600040101010101" pitchFamily="2" charset="-122"/>
                <a:ea typeface="微软雅黑" panose="020B0503020204020204" charset="-122"/>
                <a:sym typeface="华文细黑" panose="02010600040101010101" pitchFamily="2" charset="-122"/>
              </a:rPr>
              <a:t>“</a:t>
            </a:r>
            <a:r>
              <a:rPr lang="zh-CN" altLang="en-US" sz="1600" dirty="0">
                <a:solidFill>
                  <a:srgbClr val="002060"/>
                </a:solidFill>
                <a:latin typeface="华文细黑" panose="02010600040101010101" pitchFamily="2" charset="-122"/>
                <a:ea typeface="微软雅黑" panose="020B0503020204020204" charset="-122"/>
                <a:sym typeface="华文细黑" panose="02010600040101010101" pitchFamily="2" charset="-122"/>
              </a:rPr>
              <a:t>待报销票据</a:t>
            </a:r>
            <a:r>
              <a:rPr lang="en-US" altLang="zh-CN" sz="1600" dirty="0">
                <a:solidFill>
                  <a:srgbClr val="002060"/>
                </a:solidFill>
                <a:latin typeface="华文细黑" panose="02010600040101010101" pitchFamily="2" charset="-122"/>
                <a:ea typeface="微软雅黑" panose="020B0503020204020204" charset="-122"/>
                <a:sym typeface="华文细黑" panose="02010600040101010101" pitchFamily="2" charset="-122"/>
              </a:rPr>
              <a:t>”</a:t>
            </a:r>
            <a:r>
              <a:rPr lang="zh-CN" altLang="en-US" sz="1600" dirty="0">
                <a:solidFill>
                  <a:srgbClr val="002060"/>
                </a:solidFill>
                <a:latin typeface="华文细黑" panose="02010600040101010101" pitchFamily="2" charset="-122"/>
                <a:ea typeface="微软雅黑" panose="020B0503020204020204" charset="-122"/>
                <a:sym typeface="华文细黑" panose="02010600040101010101" pitchFamily="2" charset="-122"/>
              </a:rPr>
              <a:t>，管理票据</a:t>
            </a:r>
          </a:p>
        </p:txBody>
      </p:sp>
      <p:sp>
        <p:nvSpPr>
          <p:cNvPr id="16" name="文本框 8">
            <a:hlinkClick r:id="rId3" action="ppaction://hlinksldjump"/>
          </p:cNvPr>
          <p:cNvSpPr txBox="1"/>
          <p:nvPr/>
        </p:nvSpPr>
        <p:spPr>
          <a:xfrm>
            <a:off x="616477" y="2341100"/>
            <a:ext cx="2225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待报销票据</a:t>
            </a:r>
          </a:p>
        </p:txBody>
      </p:sp>
      <p:sp>
        <p:nvSpPr>
          <p:cNvPr id="5" name="文本框 13"/>
          <p:cNvSpPr txBox="1"/>
          <p:nvPr>
            <p:custDataLst>
              <p:tags r:id="rId1"/>
            </p:custDataLst>
          </p:nvPr>
        </p:nvSpPr>
        <p:spPr>
          <a:xfrm>
            <a:off x="3613593" y="5015382"/>
            <a:ext cx="81864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endParaRPr lang="zh-CN" altLang="en-US" sz="1600" dirty="0">
              <a:solidFill>
                <a:srgbClr val="324274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  <p:sp>
        <p:nvSpPr>
          <p:cNvPr id="12" name="文本框 8">
            <a:hlinkClick r:id="rId3" action="ppaction://hlinksldjump"/>
          </p:cNvPr>
          <p:cNvSpPr txBox="1"/>
          <p:nvPr/>
        </p:nvSpPr>
        <p:spPr>
          <a:xfrm>
            <a:off x="757861" y="3264681"/>
            <a:ext cx="1807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</a:rPr>
              <a:t> </a:t>
            </a:r>
            <a:r>
              <a:rPr lang="zh-CN" alt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待我审批</a:t>
            </a:r>
          </a:p>
        </p:txBody>
      </p:sp>
      <p:sp>
        <p:nvSpPr>
          <p:cNvPr id="13" name="文本框 8">
            <a:hlinkClick r:id="rId3" action="ppaction://hlinksldjump"/>
          </p:cNvPr>
          <p:cNvSpPr txBox="1"/>
          <p:nvPr/>
        </p:nvSpPr>
        <p:spPr>
          <a:xfrm>
            <a:off x="789076" y="4188261"/>
            <a:ext cx="1807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</a:rPr>
              <a:t> </a:t>
            </a:r>
            <a:r>
              <a:rPr lang="zh-CN" alt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我已审批</a:t>
            </a:r>
          </a:p>
        </p:txBody>
      </p:sp>
      <p:pic>
        <p:nvPicPr>
          <p:cNvPr id="1026" name="Picture 2" descr="C:\Users\Administrator.BF-20191107EEXV\Desktop\票据类别\screencapture-172-16-2-9-YBX-main-jsp-2025-02-24-18_12_1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9964" y="314834"/>
            <a:ext cx="7365404" cy="52846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635"/>
            <a:ext cx="3205908" cy="6857365"/>
          </a:xfrm>
          <a:prstGeom prst="rect">
            <a:avLst/>
          </a:prstGeom>
          <a:solidFill>
            <a:srgbClr val="3242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27"/>
          <p:cNvSpPr txBox="1"/>
          <p:nvPr/>
        </p:nvSpPr>
        <p:spPr>
          <a:xfrm>
            <a:off x="148330" y="2022551"/>
            <a:ext cx="307450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</a:rPr>
              <a:t>   </a:t>
            </a:r>
            <a:r>
              <a:rPr lang="zh-CN" altLang="en-US" sz="3600" b="1" dirty="0">
                <a:solidFill>
                  <a:schemeClr val="bg1"/>
                </a:solidFill>
              </a:rPr>
              <a:t>我的发票</a:t>
            </a:r>
          </a:p>
        </p:txBody>
      </p:sp>
      <p:sp>
        <p:nvSpPr>
          <p:cNvPr id="20" name="直角三角形 19"/>
          <p:cNvSpPr/>
          <p:nvPr/>
        </p:nvSpPr>
        <p:spPr>
          <a:xfrm rot="2700000">
            <a:off x="2986451" y="1855329"/>
            <a:ext cx="438150" cy="43815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13"/>
          <p:cNvSpPr txBox="1"/>
          <p:nvPr/>
        </p:nvSpPr>
        <p:spPr>
          <a:xfrm>
            <a:off x="3359607" y="425297"/>
            <a:ext cx="8200511" cy="787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600" dirty="0">
                <a:solidFill>
                  <a:srgbClr val="002060"/>
                </a:solidFill>
              </a:rPr>
              <a:t>上传发票。点击上传发票、选择本地存储的电子发票后上传附件，然后选择保存发票，完成上传发票的操作</a:t>
            </a:r>
            <a:endParaRPr lang="zh-CN" altLang="en-US" sz="1600" dirty="0">
              <a:solidFill>
                <a:srgbClr val="002060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  <p:sp>
        <p:nvSpPr>
          <p:cNvPr id="16" name="文本框 8">
            <a:hlinkClick r:id="rId3" action="ppaction://hlinksldjump"/>
          </p:cNvPr>
          <p:cNvSpPr txBox="1"/>
          <p:nvPr/>
        </p:nvSpPr>
        <p:spPr>
          <a:xfrm>
            <a:off x="561393" y="3574989"/>
            <a:ext cx="2225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待报销票据</a:t>
            </a:r>
          </a:p>
        </p:txBody>
      </p:sp>
      <p:sp>
        <p:nvSpPr>
          <p:cNvPr id="5" name="文本框 13"/>
          <p:cNvSpPr txBox="1"/>
          <p:nvPr>
            <p:custDataLst>
              <p:tags r:id="rId1"/>
            </p:custDataLst>
          </p:nvPr>
        </p:nvSpPr>
        <p:spPr>
          <a:xfrm>
            <a:off x="3613593" y="5015382"/>
            <a:ext cx="81864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endParaRPr lang="zh-CN" altLang="en-US" sz="1600" dirty="0">
              <a:solidFill>
                <a:srgbClr val="324274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13593" y="1271375"/>
            <a:ext cx="8124630" cy="4021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635"/>
            <a:ext cx="3205908" cy="6857365"/>
          </a:xfrm>
          <a:prstGeom prst="rect">
            <a:avLst/>
          </a:prstGeom>
          <a:solidFill>
            <a:srgbClr val="3242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27"/>
          <p:cNvSpPr txBox="1"/>
          <p:nvPr/>
        </p:nvSpPr>
        <p:spPr>
          <a:xfrm>
            <a:off x="148330" y="2022551"/>
            <a:ext cx="307450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</a:rPr>
              <a:t>   </a:t>
            </a:r>
            <a:r>
              <a:rPr lang="zh-CN" altLang="en-US" sz="3600" b="1" dirty="0">
                <a:solidFill>
                  <a:schemeClr val="bg1"/>
                </a:solidFill>
              </a:rPr>
              <a:t>我的发票</a:t>
            </a:r>
          </a:p>
        </p:txBody>
      </p:sp>
      <p:sp>
        <p:nvSpPr>
          <p:cNvPr id="20" name="直角三角形 19"/>
          <p:cNvSpPr/>
          <p:nvPr/>
        </p:nvSpPr>
        <p:spPr>
          <a:xfrm rot="2700000">
            <a:off x="2986451" y="1855329"/>
            <a:ext cx="438150" cy="43815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13"/>
          <p:cNvSpPr txBox="1"/>
          <p:nvPr/>
        </p:nvSpPr>
        <p:spPr>
          <a:xfrm>
            <a:off x="3359607" y="425297"/>
            <a:ext cx="82005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600" dirty="0">
                <a:solidFill>
                  <a:srgbClr val="FF0000"/>
                </a:solidFill>
              </a:rPr>
              <a:t>重要说明：电子发票尽可能上传未经处理过的源文件（商家开具的</a:t>
            </a:r>
            <a:r>
              <a:rPr lang="en-US" sz="1600" dirty="0">
                <a:solidFill>
                  <a:srgbClr val="FF0000"/>
                </a:solidFill>
              </a:rPr>
              <a:t>OFD</a:t>
            </a:r>
            <a:r>
              <a:rPr lang="zh-CN" altLang="en-US" sz="1600" dirty="0">
                <a:solidFill>
                  <a:srgbClr val="FF0000"/>
                </a:solidFill>
              </a:rPr>
              <a:t>、</a:t>
            </a:r>
            <a:r>
              <a:rPr lang="en-US" sz="1600" dirty="0">
                <a:solidFill>
                  <a:srgbClr val="FF0000"/>
                </a:solidFill>
              </a:rPr>
              <a:t>PDF</a:t>
            </a:r>
            <a:r>
              <a:rPr lang="zh-CN" altLang="en-US" sz="1600" dirty="0">
                <a:solidFill>
                  <a:srgbClr val="FF0000"/>
                </a:solidFill>
              </a:rPr>
              <a:t>、</a:t>
            </a:r>
            <a:r>
              <a:rPr lang="en-US" sz="1600" dirty="0">
                <a:solidFill>
                  <a:srgbClr val="FF0000"/>
                </a:solidFill>
              </a:rPr>
              <a:t>XML</a:t>
            </a:r>
            <a:r>
              <a:rPr lang="zh-CN" altLang="en-US" sz="1600" dirty="0">
                <a:solidFill>
                  <a:srgbClr val="FF0000"/>
                </a:solidFill>
              </a:rPr>
              <a:t>格式电子票据），一是提高识别率，二是避免委托打印不清晰，提高报销进度。</a:t>
            </a:r>
            <a:r>
              <a:rPr lang="zh-CN" altLang="en-US" sz="1600" dirty="0"/>
              <a:t>纸质发票也可在智能报销平台识别报销，请拍照后以</a:t>
            </a:r>
            <a:r>
              <a:rPr lang="en-US" sz="1600" dirty="0"/>
              <a:t>JPG/PNG</a:t>
            </a:r>
            <a:r>
              <a:rPr lang="zh-CN" altLang="en-US" sz="1600" dirty="0"/>
              <a:t>格式上传。</a:t>
            </a:r>
            <a:endParaRPr lang="zh-CN" altLang="en-US" sz="1600" dirty="0"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  <p:sp>
        <p:nvSpPr>
          <p:cNvPr id="16" name="文本框 8">
            <a:hlinkClick r:id="rId3" action="ppaction://hlinksldjump"/>
          </p:cNvPr>
          <p:cNvSpPr txBox="1"/>
          <p:nvPr/>
        </p:nvSpPr>
        <p:spPr>
          <a:xfrm>
            <a:off x="561393" y="3574989"/>
            <a:ext cx="2225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待报销票据</a:t>
            </a:r>
          </a:p>
        </p:txBody>
      </p:sp>
      <p:sp>
        <p:nvSpPr>
          <p:cNvPr id="5" name="文本框 13"/>
          <p:cNvSpPr txBox="1"/>
          <p:nvPr>
            <p:custDataLst>
              <p:tags r:id="rId1"/>
            </p:custDataLst>
          </p:nvPr>
        </p:nvSpPr>
        <p:spPr>
          <a:xfrm>
            <a:off x="3613593" y="5015382"/>
            <a:ext cx="81864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endParaRPr lang="zh-CN" altLang="en-US" sz="1600" dirty="0">
              <a:solidFill>
                <a:srgbClr val="324274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69044" y="1537844"/>
            <a:ext cx="7803259" cy="385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文本框 13">
            <a:extLst>
              <a:ext uri="{FF2B5EF4-FFF2-40B4-BE49-F238E27FC236}">
                <a16:creationId xmlns:a16="http://schemas.microsoft.com/office/drawing/2014/main" id="{848F5657-502B-4ABD-A0A6-A1298ECBC03C}"/>
              </a:ext>
            </a:extLst>
          </p:cNvPr>
          <p:cNvSpPr txBox="1"/>
          <p:nvPr/>
        </p:nvSpPr>
        <p:spPr>
          <a:xfrm>
            <a:off x="3496569" y="5430065"/>
            <a:ext cx="81864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</a:rPr>
              <a:t>财政支付向敏感账户划转资金，受到监管，需上传相关材料通过审核才能支付。如：</a:t>
            </a:r>
            <a:r>
              <a:rPr lang="zh-CN" altLang="en-US" sz="1600" b="1" dirty="0">
                <a:solidFill>
                  <a:srgbClr val="FF0000"/>
                </a:solidFill>
              </a:rPr>
              <a:t>食品</a:t>
            </a:r>
            <a:r>
              <a:rPr lang="zh-CN" altLang="en-US" sz="1600" dirty="0">
                <a:solidFill>
                  <a:srgbClr val="FF0000"/>
                </a:solidFill>
              </a:rPr>
              <a:t>（学生活动、河南省食品科学技术学会开具的会议费等）、</a:t>
            </a:r>
            <a:r>
              <a:rPr lang="zh-CN" altLang="en-US" sz="1600" b="1" dirty="0">
                <a:solidFill>
                  <a:srgbClr val="FF0000"/>
                </a:solidFill>
              </a:rPr>
              <a:t>食堂</a:t>
            </a:r>
            <a:r>
              <a:rPr lang="zh-CN" altLang="en-US" sz="1600" dirty="0">
                <a:solidFill>
                  <a:srgbClr val="FF0000"/>
                </a:solidFill>
              </a:rPr>
              <a:t>（住宿费发票）、</a:t>
            </a:r>
            <a:r>
              <a:rPr lang="zh-CN" altLang="en-US" sz="1600" b="1" dirty="0">
                <a:solidFill>
                  <a:srgbClr val="FF0000"/>
                </a:solidFill>
              </a:rPr>
              <a:t>餐饮</a:t>
            </a:r>
            <a:r>
              <a:rPr lang="zh-CN" altLang="en-US" sz="1600" dirty="0">
                <a:solidFill>
                  <a:srgbClr val="FF0000"/>
                </a:solidFill>
              </a:rPr>
              <a:t>（住宿费发票）、</a:t>
            </a:r>
            <a:r>
              <a:rPr lang="zh-CN" altLang="en-US" sz="1600" b="1" dirty="0">
                <a:solidFill>
                  <a:srgbClr val="FF0000"/>
                </a:solidFill>
              </a:rPr>
              <a:t>健身游泳</a:t>
            </a:r>
            <a:r>
              <a:rPr lang="zh-CN" altLang="en-US" sz="1600" dirty="0">
                <a:solidFill>
                  <a:srgbClr val="FF0000"/>
                </a:solidFill>
              </a:rPr>
              <a:t>（体育学院等）、</a:t>
            </a:r>
            <a:r>
              <a:rPr lang="zh-CN" altLang="en-US" sz="1600" b="1" dirty="0">
                <a:solidFill>
                  <a:srgbClr val="FF0000"/>
                </a:solidFill>
              </a:rPr>
              <a:t>画</a:t>
            </a:r>
            <a:r>
              <a:rPr lang="zh-CN" altLang="en-US" sz="1600" dirty="0">
                <a:solidFill>
                  <a:srgbClr val="FF0000"/>
                </a:solidFill>
              </a:rPr>
              <a:t>（线上会议费、河南好画面文化传播有限公司）</a:t>
            </a:r>
            <a:endParaRPr lang="zh-CN" altLang="en-US" sz="1600" dirty="0">
              <a:solidFill>
                <a:srgbClr val="FF0000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635"/>
            <a:ext cx="3205908" cy="6857365"/>
          </a:xfrm>
          <a:prstGeom prst="rect">
            <a:avLst/>
          </a:prstGeom>
          <a:solidFill>
            <a:srgbClr val="3242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27"/>
          <p:cNvSpPr txBox="1"/>
          <p:nvPr/>
        </p:nvSpPr>
        <p:spPr>
          <a:xfrm>
            <a:off x="148330" y="2022551"/>
            <a:ext cx="307450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</a:rPr>
              <a:t>   </a:t>
            </a:r>
            <a:r>
              <a:rPr lang="zh-CN" altLang="en-US" sz="3600" b="1" dirty="0">
                <a:solidFill>
                  <a:schemeClr val="bg1"/>
                </a:solidFill>
              </a:rPr>
              <a:t>我的发票</a:t>
            </a:r>
          </a:p>
        </p:txBody>
      </p:sp>
      <p:sp>
        <p:nvSpPr>
          <p:cNvPr id="20" name="直角三角形 19"/>
          <p:cNvSpPr/>
          <p:nvPr/>
        </p:nvSpPr>
        <p:spPr>
          <a:xfrm rot="2700000">
            <a:off x="2986451" y="1855329"/>
            <a:ext cx="438150" cy="43815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13"/>
          <p:cNvSpPr txBox="1"/>
          <p:nvPr/>
        </p:nvSpPr>
        <p:spPr>
          <a:xfrm>
            <a:off x="3359607" y="425297"/>
            <a:ext cx="8200511" cy="787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600" dirty="0">
                <a:solidFill>
                  <a:srgbClr val="002060"/>
                </a:solidFill>
              </a:rPr>
              <a:t>修改、删除发票。点击发票列表右侧的“修改”按钮可修改发票识别数据，修改完毕，点击“保存”按钮即可</a:t>
            </a:r>
            <a:endParaRPr lang="zh-CN" altLang="en-US" sz="1600" dirty="0">
              <a:solidFill>
                <a:srgbClr val="002060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  <p:sp>
        <p:nvSpPr>
          <p:cNvPr id="16" name="文本框 8">
            <a:hlinkClick r:id="rId3" action="ppaction://hlinksldjump"/>
          </p:cNvPr>
          <p:cNvSpPr txBox="1"/>
          <p:nvPr/>
        </p:nvSpPr>
        <p:spPr>
          <a:xfrm>
            <a:off x="561393" y="3574989"/>
            <a:ext cx="2225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待报销票据</a:t>
            </a:r>
          </a:p>
        </p:txBody>
      </p:sp>
      <p:sp>
        <p:nvSpPr>
          <p:cNvPr id="5" name="文本框 13"/>
          <p:cNvSpPr txBox="1"/>
          <p:nvPr>
            <p:custDataLst>
              <p:tags r:id="rId1"/>
            </p:custDataLst>
          </p:nvPr>
        </p:nvSpPr>
        <p:spPr>
          <a:xfrm>
            <a:off x="3613593" y="5015382"/>
            <a:ext cx="81864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endParaRPr lang="zh-CN" altLang="en-US" sz="1600" dirty="0">
              <a:solidFill>
                <a:srgbClr val="324274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34936" y="1358344"/>
            <a:ext cx="8211429" cy="4061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635"/>
            <a:ext cx="3205908" cy="6857365"/>
          </a:xfrm>
          <a:prstGeom prst="rect">
            <a:avLst/>
          </a:prstGeom>
          <a:solidFill>
            <a:srgbClr val="3242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27"/>
          <p:cNvSpPr txBox="1"/>
          <p:nvPr/>
        </p:nvSpPr>
        <p:spPr>
          <a:xfrm>
            <a:off x="148330" y="2022551"/>
            <a:ext cx="307450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</a:rPr>
              <a:t>   </a:t>
            </a:r>
            <a:r>
              <a:rPr lang="zh-CN" altLang="en-US" sz="3600" b="1" dirty="0">
                <a:solidFill>
                  <a:schemeClr val="bg1"/>
                </a:solidFill>
              </a:rPr>
              <a:t>我的发票</a:t>
            </a:r>
          </a:p>
        </p:txBody>
      </p:sp>
      <p:sp>
        <p:nvSpPr>
          <p:cNvPr id="20" name="直角三角形 19"/>
          <p:cNvSpPr/>
          <p:nvPr/>
        </p:nvSpPr>
        <p:spPr>
          <a:xfrm rot="2700000">
            <a:off x="2986451" y="1855329"/>
            <a:ext cx="438150" cy="43815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13"/>
          <p:cNvSpPr txBox="1"/>
          <p:nvPr/>
        </p:nvSpPr>
        <p:spPr>
          <a:xfrm>
            <a:off x="3415230" y="293096"/>
            <a:ext cx="8152482" cy="787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600" dirty="0">
                <a:solidFill>
                  <a:srgbClr val="002060"/>
                </a:solidFill>
              </a:rPr>
              <a:t>处理有疑问票据。点击“状态”栏内有疑问标识的提示词，完善部分票据信息，点击“保存”</a:t>
            </a:r>
            <a:endParaRPr lang="zh-CN" altLang="en-US" sz="1600" dirty="0">
              <a:solidFill>
                <a:srgbClr val="002060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  <p:sp>
        <p:nvSpPr>
          <p:cNvPr id="16" name="文本框 8">
            <a:hlinkClick r:id="rId3" action="ppaction://hlinksldjump"/>
          </p:cNvPr>
          <p:cNvSpPr txBox="1"/>
          <p:nvPr/>
        </p:nvSpPr>
        <p:spPr>
          <a:xfrm>
            <a:off x="561393" y="3574989"/>
            <a:ext cx="2225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待报销票据</a:t>
            </a:r>
          </a:p>
        </p:txBody>
      </p:sp>
      <p:sp>
        <p:nvSpPr>
          <p:cNvPr id="5" name="文本框 13"/>
          <p:cNvSpPr txBox="1"/>
          <p:nvPr>
            <p:custDataLst>
              <p:tags r:id="rId1"/>
            </p:custDataLst>
          </p:nvPr>
        </p:nvSpPr>
        <p:spPr>
          <a:xfrm>
            <a:off x="3613593" y="5015382"/>
            <a:ext cx="81864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endParaRPr lang="zh-CN" altLang="en-US" sz="1600" dirty="0">
              <a:solidFill>
                <a:srgbClr val="324274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77788" y="1210035"/>
            <a:ext cx="8432294" cy="4218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635"/>
            <a:ext cx="3205908" cy="6857365"/>
          </a:xfrm>
          <a:prstGeom prst="rect">
            <a:avLst/>
          </a:prstGeom>
          <a:solidFill>
            <a:srgbClr val="3242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27"/>
          <p:cNvSpPr txBox="1"/>
          <p:nvPr/>
        </p:nvSpPr>
        <p:spPr>
          <a:xfrm>
            <a:off x="148330" y="2022551"/>
            <a:ext cx="307450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</a:rPr>
              <a:t>   </a:t>
            </a:r>
            <a:r>
              <a:rPr lang="zh-CN" altLang="en-US" sz="3600" b="1" dirty="0">
                <a:solidFill>
                  <a:schemeClr val="bg1"/>
                </a:solidFill>
              </a:rPr>
              <a:t>我的发票</a:t>
            </a:r>
          </a:p>
        </p:txBody>
      </p:sp>
      <p:sp>
        <p:nvSpPr>
          <p:cNvPr id="20" name="直角三角形 19"/>
          <p:cNvSpPr/>
          <p:nvPr/>
        </p:nvSpPr>
        <p:spPr>
          <a:xfrm rot="2700000">
            <a:off x="2986451" y="1855329"/>
            <a:ext cx="438150" cy="43815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13"/>
          <p:cNvSpPr txBox="1"/>
          <p:nvPr/>
        </p:nvSpPr>
        <p:spPr>
          <a:xfrm>
            <a:off x="3415230" y="293096"/>
            <a:ext cx="8152482" cy="787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600" dirty="0">
                <a:solidFill>
                  <a:srgbClr val="002060"/>
                </a:solidFill>
              </a:rPr>
              <a:t>从我的发票进入待我审批，该界面显示待我审批的报销单列表，需要对报销单进行审批操作，可以查看报销单明细及审批日志，如下图：</a:t>
            </a:r>
            <a:endParaRPr lang="zh-CN" altLang="en-US" sz="1600" dirty="0">
              <a:solidFill>
                <a:srgbClr val="002060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  <p:sp>
        <p:nvSpPr>
          <p:cNvPr id="16" name="文本框 8">
            <a:hlinkClick r:id="rId3" action="ppaction://hlinksldjump"/>
          </p:cNvPr>
          <p:cNvSpPr txBox="1"/>
          <p:nvPr/>
        </p:nvSpPr>
        <p:spPr>
          <a:xfrm>
            <a:off x="781730" y="3574989"/>
            <a:ext cx="2225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待我审批</a:t>
            </a:r>
          </a:p>
        </p:txBody>
      </p:sp>
      <p:sp>
        <p:nvSpPr>
          <p:cNvPr id="5" name="文本框 13"/>
          <p:cNvSpPr txBox="1"/>
          <p:nvPr>
            <p:custDataLst>
              <p:tags r:id="rId1"/>
            </p:custDataLst>
          </p:nvPr>
        </p:nvSpPr>
        <p:spPr>
          <a:xfrm>
            <a:off x="3613593" y="5015382"/>
            <a:ext cx="81864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endParaRPr lang="zh-CN" altLang="en-US" sz="1600" dirty="0">
              <a:solidFill>
                <a:srgbClr val="324274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3363" y="2022419"/>
            <a:ext cx="7059690" cy="195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933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3363" y="4014869"/>
            <a:ext cx="7052324" cy="2461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文本框 13">
            <a:extLst>
              <a:ext uri="{FF2B5EF4-FFF2-40B4-BE49-F238E27FC236}">
                <a16:creationId xmlns:a16="http://schemas.microsoft.com/office/drawing/2014/main" id="{19EB986E-65A8-422A-8EC3-C4B1A52A79AF}"/>
              </a:ext>
            </a:extLst>
          </p:cNvPr>
          <p:cNvSpPr txBox="1"/>
          <p:nvPr/>
        </p:nvSpPr>
        <p:spPr>
          <a:xfrm>
            <a:off x="3402530" y="1055351"/>
            <a:ext cx="8152482" cy="787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600" dirty="0">
                <a:solidFill>
                  <a:srgbClr val="FF0000"/>
                </a:solidFill>
              </a:rPr>
              <a:t>学校经费支出审批办法规定：审批人对经费使用的真实性、合理性、合法合规性和相关性负责，审批人应重点查看报销单票据、辅助证据、补充说明是否相关相符</a:t>
            </a:r>
            <a:endParaRPr lang="zh-CN" altLang="en-US" sz="1600" dirty="0">
              <a:solidFill>
                <a:srgbClr val="FF0000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635"/>
            <a:ext cx="3205908" cy="6857365"/>
          </a:xfrm>
          <a:prstGeom prst="rect">
            <a:avLst/>
          </a:prstGeom>
          <a:solidFill>
            <a:srgbClr val="3242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27"/>
          <p:cNvSpPr txBox="1"/>
          <p:nvPr/>
        </p:nvSpPr>
        <p:spPr>
          <a:xfrm>
            <a:off x="148330" y="2022551"/>
            <a:ext cx="307450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</a:rPr>
              <a:t>   </a:t>
            </a:r>
            <a:r>
              <a:rPr lang="zh-CN" altLang="en-US" sz="3600" b="1" dirty="0">
                <a:solidFill>
                  <a:schemeClr val="bg1"/>
                </a:solidFill>
              </a:rPr>
              <a:t>我的发票</a:t>
            </a:r>
          </a:p>
        </p:txBody>
      </p:sp>
      <p:sp>
        <p:nvSpPr>
          <p:cNvPr id="20" name="直角三角形 19"/>
          <p:cNvSpPr/>
          <p:nvPr/>
        </p:nvSpPr>
        <p:spPr>
          <a:xfrm rot="2700000">
            <a:off x="2986451" y="1855329"/>
            <a:ext cx="438150" cy="43815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13"/>
          <p:cNvSpPr txBox="1"/>
          <p:nvPr/>
        </p:nvSpPr>
        <p:spPr>
          <a:xfrm>
            <a:off x="3415230" y="293096"/>
            <a:ext cx="8152482" cy="787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600" dirty="0">
                <a:solidFill>
                  <a:srgbClr val="002060"/>
                </a:solidFill>
              </a:rPr>
              <a:t>从我的发票进入我已审批，该界面显示所有我审批过的报销单，可以查看报销单及审批日志，如下图：</a:t>
            </a:r>
            <a:endParaRPr lang="zh-CN" altLang="en-US" sz="1600" dirty="0">
              <a:solidFill>
                <a:srgbClr val="002060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  <p:sp>
        <p:nvSpPr>
          <p:cNvPr id="16" name="文本框 8">
            <a:hlinkClick r:id="rId3" action="ppaction://hlinksldjump"/>
          </p:cNvPr>
          <p:cNvSpPr txBox="1"/>
          <p:nvPr/>
        </p:nvSpPr>
        <p:spPr>
          <a:xfrm>
            <a:off x="781730" y="3574989"/>
            <a:ext cx="2225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我已审批</a:t>
            </a:r>
          </a:p>
        </p:txBody>
      </p:sp>
      <p:sp>
        <p:nvSpPr>
          <p:cNvPr id="5" name="文本框 13"/>
          <p:cNvSpPr txBox="1"/>
          <p:nvPr>
            <p:custDataLst>
              <p:tags r:id="rId1"/>
            </p:custDataLst>
          </p:nvPr>
        </p:nvSpPr>
        <p:spPr>
          <a:xfrm>
            <a:off x="3613593" y="5015382"/>
            <a:ext cx="81864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endParaRPr lang="zh-CN" altLang="en-US" sz="1600" dirty="0">
              <a:solidFill>
                <a:srgbClr val="324274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63077" y="1142999"/>
            <a:ext cx="7170262" cy="2566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77342" y="3740626"/>
            <a:ext cx="7141029" cy="2356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635"/>
            <a:ext cx="3205908" cy="6857365"/>
          </a:xfrm>
          <a:prstGeom prst="rect">
            <a:avLst/>
          </a:prstGeom>
          <a:solidFill>
            <a:srgbClr val="3242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27"/>
          <p:cNvSpPr txBox="1"/>
          <p:nvPr/>
        </p:nvSpPr>
        <p:spPr>
          <a:xfrm>
            <a:off x="560926" y="2677383"/>
            <a:ext cx="203730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</a:rPr>
              <a:t>申请报销</a:t>
            </a:r>
          </a:p>
        </p:txBody>
      </p:sp>
      <p:sp>
        <p:nvSpPr>
          <p:cNvPr id="20" name="直角三角形 19"/>
          <p:cNvSpPr/>
          <p:nvPr/>
        </p:nvSpPr>
        <p:spPr>
          <a:xfrm rot="2700000">
            <a:off x="2986451" y="1855329"/>
            <a:ext cx="438150" cy="43815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13"/>
          <p:cNvSpPr txBox="1"/>
          <p:nvPr/>
        </p:nvSpPr>
        <p:spPr>
          <a:xfrm>
            <a:off x="3349129" y="899024"/>
            <a:ext cx="8152482" cy="787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600" dirty="0">
                <a:solidFill>
                  <a:srgbClr val="002060"/>
                </a:solidFill>
              </a:rPr>
              <a:t>申请报销。目前申请报销板块分为日常报销、国内差旅、资产报销、借款、酬金申报、校内转账、无票和非识别票据报销、无票差旅</a:t>
            </a:r>
            <a:r>
              <a:rPr lang="en-US" sz="1600" dirty="0">
                <a:solidFill>
                  <a:srgbClr val="002060"/>
                </a:solidFill>
              </a:rPr>
              <a:t>8</a:t>
            </a:r>
            <a:r>
              <a:rPr lang="zh-CN" altLang="en-US" sz="1600" dirty="0">
                <a:solidFill>
                  <a:srgbClr val="002060"/>
                </a:solidFill>
              </a:rPr>
              <a:t>大业务</a:t>
            </a:r>
            <a:endParaRPr lang="zh-CN" altLang="en-US" sz="1600" dirty="0">
              <a:solidFill>
                <a:srgbClr val="002060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00629" y="2676195"/>
            <a:ext cx="7794471" cy="1228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635"/>
            <a:ext cx="3205908" cy="6857365"/>
          </a:xfrm>
          <a:prstGeom prst="rect">
            <a:avLst/>
          </a:prstGeom>
          <a:solidFill>
            <a:srgbClr val="3242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27"/>
          <p:cNvSpPr txBox="1"/>
          <p:nvPr/>
        </p:nvSpPr>
        <p:spPr>
          <a:xfrm>
            <a:off x="637786" y="1748206"/>
            <a:ext cx="203730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</a:rPr>
              <a:t>申请报销</a:t>
            </a:r>
          </a:p>
        </p:txBody>
      </p:sp>
      <p:sp>
        <p:nvSpPr>
          <p:cNvPr id="20" name="直角三角形 19"/>
          <p:cNvSpPr/>
          <p:nvPr/>
        </p:nvSpPr>
        <p:spPr>
          <a:xfrm rot="2700000">
            <a:off x="2986451" y="1855329"/>
            <a:ext cx="438150" cy="43815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13"/>
          <p:cNvSpPr txBox="1"/>
          <p:nvPr/>
        </p:nvSpPr>
        <p:spPr>
          <a:xfrm>
            <a:off x="3371163" y="546485"/>
            <a:ext cx="8152482" cy="41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600" dirty="0">
                <a:solidFill>
                  <a:srgbClr val="002060"/>
                </a:solidFill>
              </a:rPr>
              <a:t>日常报销。“申请报销”栏内点击“日常报销”，会进入“我的发票”</a:t>
            </a:r>
            <a:endParaRPr lang="zh-CN" altLang="en-US" sz="1600" dirty="0">
              <a:solidFill>
                <a:srgbClr val="002060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  <p:sp>
        <p:nvSpPr>
          <p:cNvPr id="7" name="文本框 8">
            <a:hlinkClick r:id="rId2" action="ppaction://hlinksldjump"/>
          </p:cNvPr>
          <p:cNvSpPr txBox="1"/>
          <p:nvPr/>
        </p:nvSpPr>
        <p:spPr>
          <a:xfrm>
            <a:off x="800182" y="3177083"/>
            <a:ext cx="1649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日常报销</a:t>
            </a:r>
          </a:p>
        </p:txBody>
      </p:sp>
      <p:sp>
        <p:nvSpPr>
          <p:cNvPr id="12" name="文本框 13"/>
          <p:cNvSpPr txBox="1"/>
          <p:nvPr/>
        </p:nvSpPr>
        <p:spPr>
          <a:xfrm>
            <a:off x="3431689" y="2728370"/>
            <a:ext cx="81524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002060"/>
                </a:solidFill>
              </a:rPr>
              <a:t>选择要报销的发票，点击右下角“前往报销”</a:t>
            </a:r>
          </a:p>
        </p:txBody>
      </p:sp>
      <p:pic>
        <p:nvPicPr>
          <p:cNvPr id="10240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31689" y="3092327"/>
            <a:ext cx="6958634" cy="3380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31689" y="1056481"/>
            <a:ext cx="7863840" cy="1259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140970"/>
            <a:ext cx="516890" cy="516890"/>
          </a:xfrm>
          <a:prstGeom prst="rect">
            <a:avLst/>
          </a:prstGeom>
          <a:solidFill>
            <a:srgbClr val="3242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8" name="矩形 317"/>
          <p:cNvSpPr/>
          <p:nvPr/>
        </p:nvSpPr>
        <p:spPr>
          <a:xfrm>
            <a:off x="0" y="6634162"/>
            <a:ext cx="12192000" cy="223838"/>
          </a:xfrm>
          <a:prstGeom prst="rect">
            <a:avLst/>
          </a:prstGeom>
          <a:solidFill>
            <a:srgbClr val="3242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8E795CB-2B15-4BBB-965B-A2B8BD2F02D5}"/>
              </a:ext>
            </a:extLst>
          </p:cNvPr>
          <p:cNvSpPr txBox="1"/>
          <p:nvPr/>
        </p:nvSpPr>
        <p:spPr>
          <a:xfrm>
            <a:off x="2085103" y="4702556"/>
            <a:ext cx="60944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eaLnBrk="0" hangingPunct="0">
              <a:tabLst>
                <a:tab pos="1142365" algn="l"/>
              </a:tabLst>
            </a:pPr>
            <a:r>
              <a:rPr lang="zh-CN" altLang="zh-CN" sz="240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差旅平</a:t>
            </a:r>
            <a:r>
              <a:rPr lang="zh-CN" altLang="zh-CN" sz="2400" spc="-5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台</a:t>
            </a:r>
            <a:r>
              <a:rPr lang="zh-CN" altLang="en-US" sz="2400" spc="-5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业务流程</a:t>
            </a:r>
            <a:endParaRPr lang="zh-CN" altLang="zh-CN" sz="2400" dirty="0">
              <a:solidFill>
                <a:srgbClr val="002060"/>
              </a:solidFill>
              <a:effectLst/>
              <a:latin typeface="+mn-ea"/>
              <a:cs typeface="宋体" panose="02010600030101010101" pitchFamily="2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5687607-1D9D-46B0-9872-49AC24161053}"/>
              </a:ext>
            </a:extLst>
          </p:cNvPr>
          <p:cNvSpPr txBox="1"/>
          <p:nvPr/>
        </p:nvSpPr>
        <p:spPr>
          <a:xfrm>
            <a:off x="5600971" y="1765233"/>
            <a:ext cx="60944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eaLnBrk="0" hangingPunct="0">
              <a:tabLst>
                <a:tab pos="1142365" algn="l"/>
              </a:tabLst>
            </a:pPr>
            <a:r>
              <a:rPr lang="zh-CN" altLang="en-US" sz="240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智能报销</a:t>
            </a:r>
            <a:r>
              <a:rPr lang="zh-CN" altLang="en-US" sz="2400" spc="-5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业务流程</a:t>
            </a:r>
            <a:endParaRPr lang="zh-CN" altLang="zh-CN" sz="2400" dirty="0">
              <a:solidFill>
                <a:srgbClr val="002060"/>
              </a:solidFill>
              <a:effectLst/>
              <a:latin typeface="+mn-ea"/>
              <a:cs typeface="宋体" panose="02010600030101010101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BD2799B-F4CE-4231-9044-C2A2C7B72C1E}"/>
              </a:ext>
            </a:extLst>
          </p:cNvPr>
          <p:cNvSpPr txBox="1"/>
          <p:nvPr/>
        </p:nvSpPr>
        <p:spPr>
          <a:xfrm>
            <a:off x="382016" y="140969"/>
            <a:ext cx="60944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eaLnBrk="0" hangingPunct="0">
              <a:tabLst>
                <a:tab pos="1142365" algn="l"/>
              </a:tabLst>
            </a:pPr>
            <a:r>
              <a:rPr lang="zh-CN" altLang="en-US" sz="320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智能报销主要</a:t>
            </a:r>
            <a:r>
              <a:rPr lang="zh-CN" altLang="en-US" sz="3200" spc="-5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业务流程</a:t>
            </a:r>
            <a:endParaRPr lang="zh-CN" altLang="zh-CN" sz="3200" dirty="0">
              <a:solidFill>
                <a:srgbClr val="002060"/>
              </a:solidFill>
              <a:effectLst/>
              <a:latin typeface="+mn-ea"/>
              <a:cs typeface="宋体" panose="02010600030101010101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05DC5A3-1C52-49C2-84C4-5E2BCFF951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486" y="909213"/>
            <a:ext cx="4762690" cy="281736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16B8472-52DC-4393-B47A-84AF8B679D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823" y="3663067"/>
            <a:ext cx="6004691" cy="254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03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635"/>
            <a:ext cx="3205908" cy="6857365"/>
          </a:xfrm>
          <a:prstGeom prst="rect">
            <a:avLst/>
          </a:prstGeom>
          <a:solidFill>
            <a:srgbClr val="3242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27"/>
          <p:cNvSpPr txBox="1"/>
          <p:nvPr/>
        </p:nvSpPr>
        <p:spPr>
          <a:xfrm>
            <a:off x="627028" y="1748206"/>
            <a:ext cx="203730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</a:rPr>
              <a:t>申请报销</a:t>
            </a:r>
          </a:p>
        </p:txBody>
      </p:sp>
      <p:sp>
        <p:nvSpPr>
          <p:cNvPr id="20" name="直角三角形 19"/>
          <p:cNvSpPr/>
          <p:nvPr/>
        </p:nvSpPr>
        <p:spPr>
          <a:xfrm rot="2700000">
            <a:off x="2986451" y="1855329"/>
            <a:ext cx="438150" cy="43815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13"/>
          <p:cNvSpPr txBox="1"/>
          <p:nvPr/>
        </p:nvSpPr>
        <p:spPr>
          <a:xfrm>
            <a:off x="3371163" y="546485"/>
            <a:ext cx="81524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002060"/>
                </a:solidFill>
              </a:rPr>
              <a:t>进入“河南理工大学报销单界面”，报销单主要分为基本信息、报销项信息、支付信息、票据一览、补充说明等。</a:t>
            </a:r>
          </a:p>
          <a:p>
            <a:r>
              <a:rPr lang="zh-CN" altLang="en-US" sz="1600" dirty="0">
                <a:solidFill>
                  <a:srgbClr val="FF0000"/>
                </a:solidFill>
              </a:rPr>
              <a:t>温馨提醒：进入报销单页面时，系统会自动分析相关数据，如果存在多项选择或者数据可能存在问题的，则界面上会标红提示，需要重点关注。</a:t>
            </a:r>
            <a:endParaRPr lang="zh-CN" altLang="en-US" sz="1600" dirty="0">
              <a:solidFill>
                <a:srgbClr val="FF0000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  <p:sp>
        <p:nvSpPr>
          <p:cNvPr id="7" name="文本框 8">
            <a:hlinkClick r:id="rId2" action="ppaction://hlinksldjump"/>
          </p:cNvPr>
          <p:cNvSpPr txBox="1"/>
          <p:nvPr/>
        </p:nvSpPr>
        <p:spPr>
          <a:xfrm>
            <a:off x="800182" y="3177083"/>
            <a:ext cx="1649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日常报销</a:t>
            </a:r>
          </a:p>
        </p:txBody>
      </p:sp>
      <p:pic>
        <p:nvPicPr>
          <p:cNvPr id="1034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61938" y="1616928"/>
            <a:ext cx="8137024" cy="4673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635"/>
            <a:ext cx="3205908" cy="6857365"/>
          </a:xfrm>
          <a:prstGeom prst="rect">
            <a:avLst/>
          </a:prstGeom>
          <a:solidFill>
            <a:srgbClr val="3242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27"/>
          <p:cNvSpPr txBox="1"/>
          <p:nvPr/>
        </p:nvSpPr>
        <p:spPr>
          <a:xfrm>
            <a:off x="637786" y="1737449"/>
            <a:ext cx="203730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</a:rPr>
              <a:t>申请报销</a:t>
            </a:r>
          </a:p>
        </p:txBody>
      </p:sp>
      <p:sp>
        <p:nvSpPr>
          <p:cNvPr id="20" name="直角三角形 19"/>
          <p:cNvSpPr/>
          <p:nvPr/>
        </p:nvSpPr>
        <p:spPr>
          <a:xfrm rot="2700000">
            <a:off x="2986451" y="1855329"/>
            <a:ext cx="438150" cy="43815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13"/>
          <p:cNvSpPr txBox="1"/>
          <p:nvPr/>
        </p:nvSpPr>
        <p:spPr>
          <a:xfrm>
            <a:off x="3371163" y="546485"/>
            <a:ext cx="8152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002060"/>
                </a:solidFill>
              </a:rPr>
              <a:t>基本信息填写。选择右侧的“点击修改信息”按钮，填写摘要、实际报销人工号和姓名、联系电话等基本信息，其中星号</a:t>
            </a:r>
            <a:r>
              <a:rPr lang="en-US" sz="1600" dirty="0">
                <a:solidFill>
                  <a:srgbClr val="FF0000"/>
                </a:solidFill>
              </a:rPr>
              <a:t>*</a:t>
            </a:r>
            <a:r>
              <a:rPr lang="zh-CN" altLang="en-US" sz="1600" dirty="0">
                <a:solidFill>
                  <a:srgbClr val="002060"/>
                </a:solidFill>
              </a:rPr>
              <a:t>内为必填项，填写完毕保存即可。</a:t>
            </a:r>
            <a:endParaRPr lang="zh-CN" altLang="en-US" sz="1600" dirty="0">
              <a:solidFill>
                <a:srgbClr val="002060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  <p:sp>
        <p:nvSpPr>
          <p:cNvPr id="7" name="文本框 8">
            <a:hlinkClick r:id="rId2" action="ppaction://hlinksldjump"/>
          </p:cNvPr>
          <p:cNvSpPr txBox="1"/>
          <p:nvPr/>
        </p:nvSpPr>
        <p:spPr>
          <a:xfrm>
            <a:off x="800182" y="3177083"/>
            <a:ext cx="1649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日常报销</a:t>
            </a:r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35650" y="1152569"/>
            <a:ext cx="6765969" cy="212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4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14381" y="3335879"/>
            <a:ext cx="5826833" cy="3335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635"/>
            <a:ext cx="3205908" cy="6857365"/>
          </a:xfrm>
          <a:prstGeom prst="rect">
            <a:avLst/>
          </a:prstGeom>
          <a:solidFill>
            <a:srgbClr val="3242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27"/>
          <p:cNvSpPr txBox="1"/>
          <p:nvPr/>
        </p:nvSpPr>
        <p:spPr>
          <a:xfrm>
            <a:off x="691574" y="1748207"/>
            <a:ext cx="203730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</a:rPr>
              <a:t>申请报销</a:t>
            </a:r>
          </a:p>
        </p:txBody>
      </p:sp>
      <p:sp>
        <p:nvSpPr>
          <p:cNvPr id="20" name="直角三角形 19"/>
          <p:cNvSpPr/>
          <p:nvPr/>
        </p:nvSpPr>
        <p:spPr>
          <a:xfrm rot="2700000">
            <a:off x="2986451" y="1855329"/>
            <a:ext cx="438150" cy="43815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13"/>
          <p:cNvSpPr txBox="1"/>
          <p:nvPr/>
        </p:nvSpPr>
        <p:spPr>
          <a:xfrm>
            <a:off x="3371163" y="546485"/>
            <a:ext cx="81524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002060"/>
                </a:solidFill>
              </a:rPr>
              <a:t>经费项目选择。点击“经费项目”右侧的文字区域，系统弹出项目选择窗体，系统会显示项目负责人、项目余额等信息，可选择一条或多条项目，点击保存即可。也可以填写他人项目，需要填写正确的项目代码和项目负责人姓名，点击保存按钮</a:t>
            </a:r>
            <a:endParaRPr lang="zh-CN" altLang="en-US" sz="1600" dirty="0">
              <a:solidFill>
                <a:srgbClr val="002060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  <p:sp>
        <p:nvSpPr>
          <p:cNvPr id="7" name="文本框 8">
            <a:hlinkClick r:id="rId2" action="ppaction://hlinksldjump"/>
          </p:cNvPr>
          <p:cNvSpPr txBox="1"/>
          <p:nvPr/>
        </p:nvSpPr>
        <p:spPr>
          <a:xfrm>
            <a:off x="800182" y="3177083"/>
            <a:ext cx="1649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日常报销</a:t>
            </a:r>
          </a:p>
        </p:txBody>
      </p: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4206" y="1366091"/>
            <a:ext cx="6806414" cy="2214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547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58448" y="3693284"/>
            <a:ext cx="6122280" cy="2933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635"/>
            <a:ext cx="3205908" cy="6857365"/>
          </a:xfrm>
          <a:prstGeom prst="rect">
            <a:avLst/>
          </a:prstGeom>
          <a:solidFill>
            <a:srgbClr val="3242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27"/>
          <p:cNvSpPr txBox="1"/>
          <p:nvPr/>
        </p:nvSpPr>
        <p:spPr>
          <a:xfrm>
            <a:off x="627028" y="1748207"/>
            <a:ext cx="203730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</a:rPr>
              <a:t>申请报销</a:t>
            </a:r>
          </a:p>
        </p:txBody>
      </p:sp>
      <p:sp>
        <p:nvSpPr>
          <p:cNvPr id="20" name="直角三角形 19"/>
          <p:cNvSpPr/>
          <p:nvPr/>
        </p:nvSpPr>
        <p:spPr>
          <a:xfrm rot="2700000">
            <a:off x="2986451" y="1855329"/>
            <a:ext cx="438150" cy="43815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13"/>
          <p:cNvSpPr txBox="1"/>
          <p:nvPr/>
        </p:nvSpPr>
        <p:spPr>
          <a:xfrm>
            <a:off x="3371163" y="546485"/>
            <a:ext cx="81524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002060"/>
                </a:solidFill>
              </a:rPr>
              <a:t>项目选择模式为多项目时，点击“报销项信息”右侧的“费用分摊”，可对报销项进行多项目的金额分摊。</a:t>
            </a:r>
            <a:r>
              <a:rPr lang="zh-CN" altLang="en-US" sz="1600" dirty="0">
                <a:solidFill>
                  <a:srgbClr val="FF0000"/>
                </a:solidFill>
              </a:rPr>
              <a:t>点击“费用分摊”前请先确定“报销项”，避免票据与报销项关联较多时影响使用体验</a:t>
            </a:r>
            <a:endParaRPr lang="zh-CN" altLang="en-US" sz="1600" dirty="0">
              <a:solidFill>
                <a:srgbClr val="FF0000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  <p:sp>
        <p:nvSpPr>
          <p:cNvPr id="7" name="文本框 8">
            <a:hlinkClick r:id="rId2" action="ppaction://hlinksldjump"/>
          </p:cNvPr>
          <p:cNvSpPr txBox="1"/>
          <p:nvPr/>
        </p:nvSpPr>
        <p:spPr>
          <a:xfrm>
            <a:off x="800182" y="3177083"/>
            <a:ext cx="1649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日常报销</a:t>
            </a:r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81332" y="1309687"/>
            <a:ext cx="6180461" cy="2867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58447" y="4234169"/>
            <a:ext cx="5927076" cy="239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635"/>
            <a:ext cx="3205908" cy="6857365"/>
          </a:xfrm>
          <a:prstGeom prst="rect">
            <a:avLst/>
          </a:prstGeom>
          <a:solidFill>
            <a:srgbClr val="3242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27"/>
          <p:cNvSpPr txBox="1"/>
          <p:nvPr/>
        </p:nvSpPr>
        <p:spPr>
          <a:xfrm>
            <a:off x="637785" y="1694419"/>
            <a:ext cx="203730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</a:rPr>
              <a:t>申请报销</a:t>
            </a:r>
          </a:p>
        </p:txBody>
      </p:sp>
      <p:sp>
        <p:nvSpPr>
          <p:cNvPr id="20" name="直角三角形 19"/>
          <p:cNvSpPr/>
          <p:nvPr/>
        </p:nvSpPr>
        <p:spPr>
          <a:xfrm rot="2700000">
            <a:off x="2986451" y="1855329"/>
            <a:ext cx="438150" cy="43815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13"/>
          <p:cNvSpPr txBox="1"/>
          <p:nvPr/>
        </p:nvSpPr>
        <p:spPr>
          <a:xfrm>
            <a:off x="3371163" y="546485"/>
            <a:ext cx="81524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“摘要”由系统自动生成，规则是：实际报销人</a:t>
            </a:r>
            <a:r>
              <a:rPr lang="en-US" sz="1600" dirty="0"/>
              <a:t>+</a:t>
            </a:r>
            <a:r>
              <a:rPr lang="zh-CN" altLang="en-US" sz="1600" dirty="0"/>
              <a:t>“报”</a:t>
            </a:r>
            <a:r>
              <a:rPr lang="en-US" sz="1600" dirty="0"/>
              <a:t>+</a:t>
            </a:r>
            <a:r>
              <a:rPr lang="zh-CN" altLang="en-US" sz="1600" dirty="0"/>
              <a:t>票据项目最大金额的名称。</a:t>
            </a:r>
            <a:endParaRPr lang="zh-CN" altLang="en-US" sz="1600" dirty="0">
              <a:solidFill>
                <a:srgbClr val="FF0000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  <p:sp>
        <p:nvSpPr>
          <p:cNvPr id="7" name="文本框 8">
            <a:hlinkClick r:id="rId2" action="ppaction://hlinksldjump"/>
          </p:cNvPr>
          <p:cNvSpPr txBox="1"/>
          <p:nvPr/>
        </p:nvSpPr>
        <p:spPr>
          <a:xfrm>
            <a:off x="800182" y="3177083"/>
            <a:ext cx="1649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日常报销</a:t>
            </a:r>
          </a:p>
        </p:txBody>
      </p:sp>
      <p:sp>
        <p:nvSpPr>
          <p:cNvPr id="9" name="文本框 13"/>
          <p:cNvSpPr txBox="1"/>
          <p:nvPr/>
        </p:nvSpPr>
        <p:spPr>
          <a:xfrm>
            <a:off x="3503363" y="885039"/>
            <a:ext cx="815248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</a:rPr>
              <a:t>★“是否委托财务打印”需要特别说明：</a:t>
            </a:r>
          </a:p>
          <a:p>
            <a:r>
              <a:rPr lang="zh-CN" altLang="en-US" sz="1600" dirty="0">
                <a:solidFill>
                  <a:srgbClr val="FF0000"/>
                </a:solidFill>
              </a:rPr>
              <a:t>委托财务打印即为“零投递”单据，是指师生只需上传电子票据以及影印化的资料，且符合财务记账要求的报销单，报销人按步骤填写完毕提交申请即可，无需递交纸质单据。引导老师填写正确，否则会影响报销单在物流系统的传递。（介绍物流系统时会提到）</a:t>
            </a:r>
          </a:p>
          <a:p>
            <a:r>
              <a:rPr lang="en-US" sz="1600" dirty="0"/>
              <a:t> </a:t>
            </a:r>
            <a:endParaRPr lang="zh-CN" altLang="en-US" sz="1600" dirty="0"/>
          </a:p>
          <a:p>
            <a:r>
              <a:rPr lang="zh-CN" altLang="en-US" sz="1600" dirty="0"/>
              <a:t>目前哪些业务实现了零投递：</a:t>
            </a:r>
          </a:p>
          <a:p>
            <a:r>
              <a:rPr lang="zh-CN" altLang="en-US" sz="1600" dirty="0"/>
              <a:t>酬金业务、借款业务、校内转账、仅附电子发票影像化辅助资料的日常报销和差旅业务</a:t>
            </a:r>
            <a:endParaRPr lang="zh-CN" altLang="en-US" sz="1600" dirty="0">
              <a:solidFill>
                <a:srgbClr val="FF0000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44640" y="2832960"/>
            <a:ext cx="8137793" cy="3263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635"/>
            <a:ext cx="3205908" cy="6857365"/>
          </a:xfrm>
          <a:prstGeom prst="rect">
            <a:avLst/>
          </a:prstGeom>
          <a:solidFill>
            <a:srgbClr val="3242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27"/>
          <p:cNvSpPr txBox="1"/>
          <p:nvPr/>
        </p:nvSpPr>
        <p:spPr>
          <a:xfrm>
            <a:off x="637786" y="1737449"/>
            <a:ext cx="203730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</a:rPr>
              <a:t>申请报销</a:t>
            </a:r>
          </a:p>
        </p:txBody>
      </p:sp>
      <p:sp>
        <p:nvSpPr>
          <p:cNvPr id="20" name="直角三角形 19"/>
          <p:cNvSpPr/>
          <p:nvPr/>
        </p:nvSpPr>
        <p:spPr>
          <a:xfrm rot="2700000">
            <a:off x="2986451" y="1855329"/>
            <a:ext cx="438150" cy="43815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13"/>
          <p:cNvSpPr txBox="1"/>
          <p:nvPr/>
        </p:nvSpPr>
        <p:spPr>
          <a:xfrm>
            <a:off x="3371163" y="546485"/>
            <a:ext cx="8152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002060"/>
                </a:solidFill>
              </a:rPr>
              <a:t>报销项确定。点击报销项下的文字区域，系统弹出报销项选择窗体，勾选指定的报销项，点击确认按钮</a:t>
            </a:r>
            <a:endParaRPr lang="zh-CN" altLang="en-US" sz="1600" dirty="0">
              <a:solidFill>
                <a:srgbClr val="002060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  <p:sp>
        <p:nvSpPr>
          <p:cNvPr id="7" name="文本框 8">
            <a:hlinkClick r:id="rId2" action="ppaction://hlinksldjump"/>
          </p:cNvPr>
          <p:cNvSpPr txBox="1"/>
          <p:nvPr/>
        </p:nvSpPr>
        <p:spPr>
          <a:xfrm>
            <a:off x="800182" y="3177083"/>
            <a:ext cx="1649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日常报销</a:t>
            </a:r>
          </a:p>
        </p:txBody>
      </p:sp>
      <p:pic>
        <p:nvPicPr>
          <p:cNvPr id="1085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5229" y="1188798"/>
            <a:ext cx="7034557" cy="112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854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3035" y="2412693"/>
            <a:ext cx="6874854" cy="4187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635"/>
            <a:ext cx="3205908" cy="6857365"/>
          </a:xfrm>
          <a:prstGeom prst="rect">
            <a:avLst/>
          </a:prstGeom>
          <a:solidFill>
            <a:srgbClr val="3242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27"/>
          <p:cNvSpPr txBox="1"/>
          <p:nvPr/>
        </p:nvSpPr>
        <p:spPr>
          <a:xfrm>
            <a:off x="627028" y="1748206"/>
            <a:ext cx="203730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</a:rPr>
              <a:t>申请报销</a:t>
            </a:r>
          </a:p>
        </p:txBody>
      </p:sp>
      <p:sp>
        <p:nvSpPr>
          <p:cNvPr id="20" name="直角三角形 19"/>
          <p:cNvSpPr/>
          <p:nvPr/>
        </p:nvSpPr>
        <p:spPr>
          <a:xfrm rot="2700000">
            <a:off x="2986451" y="1855329"/>
            <a:ext cx="438150" cy="43815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13"/>
          <p:cNvSpPr txBox="1"/>
          <p:nvPr/>
        </p:nvSpPr>
        <p:spPr>
          <a:xfrm>
            <a:off x="3371163" y="546485"/>
            <a:ext cx="81524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002060"/>
                </a:solidFill>
              </a:rPr>
              <a:t>支付信息填写。点击“修改支付信息”按钮，系统弹出支付方式填写窗体，结算方式分为转工资卡、对公汇款、公务卡汇款，选择不同的结算方式并填写金额，上方的未填金额和已填金额会自动计算，形成小计，如果是汇款还需要注意填写正确的开户行，待填写完毕后，点击保存按钮。</a:t>
            </a:r>
            <a:r>
              <a:rPr lang="zh-CN" altLang="en-US" sz="1600" dirty="0">
                <a:solidFill>
                  <a:srgbClr val="FF0000"/>
                </a:solidFill>
              </a:rPr>
              <a:t>重点提醒：公务卡支付记录信息务必与银行</a:t>
            </a:r>
            <a:r>
              <a:rPr lang="en-US" altLang="zh-CN" sz="1600" dirty="0">
                <a:solidFill>
                  <a:srgbClr val="FF0000"/>
                </a:solidFill>
              </a:rPr>
              <a:t>APP</a:t>
            </a:r>
            <a:r>
              <a:rPr lang="zh-CN" altLang="en-US" sz="1600" dirty="0">
                <a:solidFill>
                  <a:srgbClr val="FF0000"/>
                </a:solidFill>
              </a:rPr>
              <a:t>支付记录信息保持一致，以免影响付款，同时上传刷卡记录。</a:t>
            </a:r>
            <a:endParaRPr lang="zh-CN" altLang="en-US" sz="1600" dirty="0">
              <a:solidFill>
                <a:srgbClr val="FF0000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  <p:sp>
        <p:nvSpPr>
          <p:cNvPr id="7" name="文本框 8">
            <a:hlinkClick r:id="rId2" action="ppaction://hlinksldjump"/>
          </p:cNvPr>
          <p:cNvSpPr txBox="1"/>
          <p:nvPr/>
        </p:nvSpPr>
        <p:spPr>
          <a:xfrm>
            <a:off x="800182" y="3177083"/>
            <a:ext cx="1649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日常报销</a:t>
            </a:r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71163" y="1825216"/>
            <a:ext cx="7148914" cy="1701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957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66577" y="3996568"/>
            <a:ext cx="7494031" cy="2747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文本框 13">
            <a:extLst>
              <a:ext uri="{FF2B5EF4-FFF2-40B4-BE49-F238E27FC236}">
                <a16:creationId xmlns:a16="http://schemas.microsoft.com/office/drawing/2014/main" id="{63E9CC80-0DA1-460B-BD23-58DE8A78D177}"/>
              </a:ext>
            </a:extLst>
          </p:cNvPr>
          <p:cNvSpPr txBox="1"/>
          <p:nvPr/>
        </p:nvSpPr>
        <p:spPr>
          <a:xfrm>
            <a:off x="3371163" y="3482269"/>
            <a:ext cx="8152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</a:rPr>
              <a:t>公务卡账号信息务必由本人先维护（常用维护模块</a:t>
            </a:r>
            <a:r>
              <a:rPr lang="en-US" altLang="zh-CN" sz="1600" dirty="0">
                <a:solidFill>
                  <a:srgbClr val="FF0000"/>
                </a:solidFill>
              </a:rPr>
              <a:t>-</a:t>
            </a:r>
            <a:r>
              <a:rPr lang="zh-CN" altLang="en-US" sz="1600" dirty="0">
                <a:solidFill>
                  <a:srgbClr val="FF0000"/>
                </a:solidFill>
              </a:rPr>
              <a:t>报销卡号维护），工资卡、对公汇款可由他人维护。对公汇款填写务必保证户名、开户银行、账号正确，确保一次性汇款成功</a:t>
            </a:r>
            <a:endParaRPr lang="zh-CN" altLang="en-US" sz="1600" dirty="0">
              <a:solidFill>
                <a:srgbClr val="FF0000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635"/>
            <a:ext cx="3205908" cy="6857365"/>
          </a:xfrm>
          <a:prstGeom prst="rect">
            <a:avLst/>
          </a:prstGeom>
          <a:solidFill>
            <a:srgbClr val="3242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27"/>
          <p:cNvSpPr txBox="1"/>
          <p:nvPr/>
        </p:nvSpPr>
        <p:spPr>
          <a:xfrm>
            <a:off x="627028" y="1748207"/>
            <a:ext cx="203730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</a:rPr>
              <a:t>申请报销</a:t>
            </a:r>
          </a:p>
        </p:txBody>
      </p:sp>
      <p:sp>
        <p:nvSpPr>
          <p:cNvPr id="20" name="直角三角形 19"/>
          <p:cNvSpPr/>
          <p:nvPr/>
        </p:nvSpPr>
        <p:spPr>
          <a:xfrm rot="2700000">
            <a:off x="2986451" y="1855329"/>
            <a:ext cx="438150" cy="43815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13"/>
          <p:cNvSpPr txBox="1"/>
          <p:nvPr/>
        </p:nvSpPr>
        <p:spPr>
          <a:xfrm>
            <a:off x="3371163" y="546485"/>
            <a:ext cx="8152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002060"/>
                </a:solidFill>
              </a:rPr>
              <a:t>冲销借款。该项目之前有借款时，可点击右侧的“可填写冲借款”按钮，系统弹出选择借款窗口，选中需要冲销的借款记录，修改本次冲销金额后，点击保存按钮</a:t>
            </a:r>
            <a:endParaRPr lang="zh-CN" altLang="en-US" sz="1600" dirty="0">
              <a:solidFill>
                <a:srgbClr val="002060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  <p:sp>
        <p:nvSpPr>
          <p:cNvPr id="7" name="文本框 8">
            <a:hlinkClick r:id="rId2" action="ppaction://hlinksldjump"/>
          </p:cNvPr>
          <p:cNvSpPr txBox="1"/>
          <p:nvPr/>
        </p:nvSpPr>
        <p:spPr>
          <a:xfrm>
            <a:off x="800182" y="3177083"/>
            <a:ext cx="1649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日常报销</a:t>
            </a:r>
          </a:p>
        </p:txBody>
      </p:sp>
      <p:pic>
        <p:nvPicPr>
          <p:cNvPr id="9" name="图片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079" y="1242917"/>
            <a:ext cx="6878809" cy="85028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文本框 13"/>
          <p:cNvSpPr txBox="1"/>
          <p:nvPr/>
        </p:nvSpPr>
        <p:spPr>
          <a:xfrm>
            <a:off x="3446445" y="2087011"/>
            <a:ext cx="81524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002060"/>
                </a:solidFill>
              </a:rPr>
              <a:t>上传补充说明。由于部分业务需要提供证明材料进行补充说明，点击右侧的“请填写说明并上传附件”字样，系统弹出补充说明填写窗体，填写事项补充说明并上传补充说明附件，点击保存即可，</a:t>
            </a:r>
            <a:r>
              <a:rPr lang="zh-CN" altLang="en-US" sz="1600" dirty="0">
                <a:solidFill>
                  <a:srgbClr val="FF0000"/>
                </a:solidFill>
              </a:rPr>
              <a:t>红色字体为必填项，灰色字体为选填项</a:t>
            </a:r>
            <a:endParaRPr lang="zh-CN" altLang="en-US" sz="1600" dirty="0">
              <a:solidFill>
                <a:srgbClr val="FF0000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  <p:pic>
        <p:nvPicPr>
          <p:cNvPr id="11059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15345" y="3813398"/>
            <a:ext cx="4417764" cy="2792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059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15345" y="2882752"/>
            <a:ext cx="6935176" cy="964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635"/>
            <a:ext cx="3205908" cy="6857365"/>
          </a:xfrm>
          <a:prstGeom prst="rect">
            <a:avLst/>
          </a:prstGeom>
          <a:solidFill>
            <a:srgbClr val="3242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27"/>
          <p:cNvSpPr txBox="1"/>
          <p:nvPr/>
        </p:nvSpPr>
        <p:spPr>
          <a:xfrm>
            <a:off x="627028" y="1737449"/>
            <a:ext cx="203730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</a:rPr>
              <a:t>申请报销</a:t>
            </a:r>
          </a:p>
        </p:txBody>
      </p:sp>
      <p:sp>
        <p:nvSpPr>
          <p:cNvPr id="20" name="直角三角形 19"/>
          <p:cNvSpPr/>
          <p:nvPr/>
        </p:nvSpPr>
        <p:spPr>
          <a:xfrm rot="2700000">
            <a:off x="2986451" y="1855329"/>
            <a:ext cx="438150" cy="43815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13"/>
          <p:cNvSpPr txBox="1"/>
          <p:nvPr/>
        </p:nvSpPr>
        <p:spPr>
          <a:xfrm>
            <a:off x="3371163" y="546485"/>
            <a:ext cx="81524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002060"/>
                </a:solidFill>
                <a:latin typeface="华文细黑" panose="02010600040101010101" pitchFamily="2" charset="-122"/>
                <a:ea typeface="微软雅黑" panose="020B0503020204020204" charset="-122"/>
                <a:sym typeface="华文细黑" panose="02010600040101010101" pitchFamily="2" charset="-122"/>
              </a:rPr>
              <a:t>所有信息完善后，点击右下角提交申请</a:t>
            </a:r>
          </a:p>
        </p:txBody>
      </p:sp>
      <p:sp>
        <p:nvSpPr>
          <p:cNvPr id="7" name="文本框 8">
            <a:hlinkClick r:id="rId2" action="ppaction://hlinksldjump"/>
          </p:cNvPr>
          <p:cNvSpPr txBox="1"/>
          <p:nvPr/>
        </p:nvSpPr>
        <p:spPr>
          <a:xfrm>
            <a:off x="800182" y="3177083"/>
            <a:ext cx="1649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日常报销</a:t>
            </a:r>
          </a:p>
        </p:txBody>
      </p:sp>
      <p:sp>
        <p:nvSpPr>
          <p:cNvPr id="10" name="文本框 13"/>
          <p:cNvSpPr txBox="1"/>
          <p:nvPr/>
        </p:nvSpPr>
        <p:spPr>
          <a:xfrm>
            <a:off x="3435688" y="3958841"/>
            <a:ext cx="65796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002060"/>
                </a:solidFill>
                <a:latin typeface="华文细黑" panose="02010600040101010101" pitchFamily="2" charset="-122"/>
                <a:ea typeface="微软雅黑" panose="020B0503020204020204" charset="-122"/>
                <a:sym typeface="华文细黑" panose="02010600040101010101" pitchFamily="2" charset="-122"/>
              </a:rPr>
              <a:t>提交完成，弹出对话框，报销单进入待审批状态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86624" y="849853"/>
            <a:ext cx="5369100" cy="3012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28508" y="4306031"/>
            <a:ext cx="5318424" cy="2298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635"/>
            <a:ext cx="3205908" cy="6857365"/>
          </a:xfrm>
          <a:prstGeom prst="rect">
            <a:avLst/>
          </a:prstGeom>
          <a:solidFill>
            <a:srgbClr val="3242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27"/>
          <p:cNvSpPr txBox="1"/>
          <p:nvPr/>
        </p:nvSpPr>
        <p:spPr>
          <a:xfrm>
            <a:off x="637786" y="1748207"/>
            <a:ext cx="203730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</a:rPr>
              <a:t>申请报销</a:t>
            </a:r>
          </a:p>
        </p:txBody>
      </p:sp>
      <p:sp>
        <p:nvSpPr>
          <p:cNvPr id="20" name="直角三角形 19"/>
          <p:cNvSpPr/>
          <p:nvPr/>
        </p:nvSpPr>
        <p:spPr>
          <a:xfrm rot="2700000">
            <a:off x="2986451" y="1855329"/>
            <a:ext cx="438150" cy="43815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13"/>
          <p:cNvSpPr txBox="1"/>
          <p:nvPr/>
        </p:nvSpPr>
        <p:spPr>
          <a:xfrm>
            <a:off x="3435709" y="352848"/>
            <a:ext cx="81524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002060"/>
                </a:solidFill>
              </a:rPr>
              <a:t>点击上图中的“查看明细”按钮，系统跳转到预览报销打印单的页面，如下图：</a:t>
            </a:r>
            <a:endParaRPr lang="zh-CN" altLang="en-US" sz="1600" dirty="0">
              <a:solidFill>
                <a:srgbClr val="002060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  <p:sp>
        <p:nvSpPr>
          <p:cNvPr id="7" name="文本框 8">
            <a:hlinkClick r:id="rId2" action="ppaction://hlinksldjump"/>
          </p:cNvPr>
          <p:cNvSpPr txBox="1"/>
          <p:nvPr/>
        </p:nvSpPr>
        <p:spPr>
          <a:xfrm>
            <a:off x="800182" y="3177083"/>
            <a:ext cx="1649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日常报销</a:t>
            </a:r>
          </a:p>
        </p:txBody>
      </p:sp>
      <p:sp>
        <p:nvSpPr>
          <p:cNvPr id="10" name="文本框 13"/>
          <p:cNvSpPr txBox="1"/>
          <p:nvPr/>
        </p:nvSpPr>
        <p:spPr>
          <a:xfrm>
            <a:off x="3414173" y="3281110"/>
            <a:ext cx="8333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002060"/>
                </a:solidFill>
              </a:rPr>
              <a:t>如果填写人发现报销单填写错误，在财务未进行审核操作之前，报销人可以在首页找到“我的业务</a:t>
            </a:r>
            <a:r>
              <a:rPr lang="en-US" altLang="zh-CN" sz="1600" dirty="0">
                <a:solidFill>
                  <a:srgbClr val="002060"/>
                </a:solidFill>
              </a:rPr>
              <a:t>—</a:t>
            </a:r>
            <a:r>
              <a:rPr lang="zh-CN" altLang="en-US" sz="1600" dirty="0">
                <a:solidFill>
                  <a:srgbClr val="002060"/>
                </a:solidFill>
              </a:rPr>
              <a:t>审批中”按钮，点击进入可找到审批中的报销单完成修改、撤销</a:t>
            </a:r>
            <a:endParaRPr lang="zh-CN" altLang="en-US" sz="1600" dirty="0">
              <a:solidFill>
                <a:srgbClr val="002060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17752" y="704986"/>
            <a:ext cx="4141694" cy="2527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39266" y="4957339"/>
            <a:ext cx="5432612" cy="1405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50023" y="3881681"/>
            <a:ext cx="4760315" cy="938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9">
            <a:extLst>
              <a:ext uri="{FF2B5EF4-FFF2-40B4-BE49-F238E27FC236}">
                <a16:creationId xmlns:a16="http://schemas.microsoft.com/office/drawing/2014/main" id="{BC514529-8D06-4BE2-996A-EC07E9071C41}"/>
              </a:ext>
            </a:extLst>
          </p:cNvPr>
          <p:cNvGrpSpPr/>
          <p:nvPr/>
        </p:nvGrpSpPr>
        <p:grpSpPr>
          <a:xfrm>
            <a:off x="892794" y="2736880"/>
            <a:ext cx="627071" cy="627071"/>
            <a:chOff x="1724485" y="2698702"/>
            <a:chExt cx="609600" cy="609600"/>
          </a:xfrm>
        </p:grpSpPr>
        <p:sp>
          <p:nvSpPr>
            <p:cNvPr id="6" name="Oval 20">
              <a:extLst>
                <a:ext uri="{FF2B5EF4-FFF2-40B4-BE49-F238E27FC236}">
                  <a16:creationId xmlns:a16="http://schemas.microsoft.com/office/drawing/2014/main" id="{494163EE-87D9-40CC-A992-65D402E82747}"/>
                </a:ext>
              </a:extLst>
            </p:cNvPr>
            <p:cNvSpPr/>
            <p:nvPr/>
          </p:nvSpPr>
          <p:spPr>
            <a:xfrm>
              <a:off x="1724485" y="2698702"/>
              <a:ext cx="609600" cy="6096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7" name="TextBox 21">
              <a:extLst>
                <a:ext uri="{FF2B5EF4-FFF2-40B4-BE49-F238E27FC236}">
                  <a16:creationId xmlns:a16="http://schemas.microsoft.com/office/drawing/2014/main" id="{6226EA7F-B959-4F05-AC8B-57CB6079261D}"/>
                </a:ext>
              </a:extLst>
            </p:cNvPr>
            <p:cNvSpPr txBox="1"/>
            <p:nvPr/>
          </p:nvSpPr>
          <p:spPr>
            <a:xfrm>
              <a:off x="1787873" y="2803447"/>
              <a:ext cx="482824" cy="327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ebas Neue Regular"/>
                  <a:ea typeface="+mn-ea"/>
                  <a:cs typeface="+mn-cs"/>
                </a:rPr>
                <a:t>02</a:t>
              </a:r>
            </a:p>
          </p:txBody>
        </p:sp>
      </p:grpSp>
      <p:grpSp>
        <p:nvGrpSpPr>
          <p:cNvPr id="8" name="Group 24">
            <a:extLst>
              <a:ext uri="{FF2B5EF4-FFF2-40B4-BE49-F238E27FC236}">
                <a16:creationId xmlns:a16="http://schemas.microsoft.com/office/drawing/2014/main" id="{EDEDA904-7DE4-48E5-A410-47F5D925FD8B}"/>
              </a:ext>
            </a:extLst>
          </p:cNvPr>
          <p:cNvGrpSpPr/>
          <p:nvPr/>
        </p:nvGrpSpPr>
        <p:grpSpPr>
          <a:xfrm>
            <a:off x="892794" y="3921965"/>
            <a:ext cx="627071" cy="627071"/>
            <a:chOff x="1724485" y="3623300"/>
            <a:chExt cx="609600" cy="609600"/>
          </a:xfrm>
        </p:grpSpPr>
        <p:sp>
          <p:nvSpPr>
            <p:cNvPr id="10" name="Oval 25">
              <a:extLst>
                <a:ext uri="{FF2B5EF4-FFF2-40B4-BE49-F238E27FC236}">
                  <a16:creationId xmlns:a16="http://schemas.microsoft.com/office/drawing/2014/main" id="{6A0881EF-8003-44C4-9106-7AEE89A58D1C}"/>
                </a:ext>
              </a:extLst>
            </p:cNvPr>
            <p:cNvSpPr/>
            <p:nvPr/>
          </p:nvSpPr>
          <p:spPr>
            <a:xfrm>
              <a:off x="1724485" y="3623300"/>
              <a:ext cx="609600" cy="609600"/>
            </a:xfrm>
            <a:prstGeom prst="ellipse">
              <a:avLst/>
            </a:prstGeom>
            <a:solidFill>
              <a:srgbClr val="3242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" name="TextBox 26">
              <a:extLst>
                <a:ext uri="{FF2B5EF4-FFF2-40B4-BE49-F238E27FC236}">
                  <a16:creationId xmlns:a16="http://schemas.microsoft.com/office/drawing/2014/main" id="{B85BA882-4F03-4A7C-8777-6E9870514D61}"/>
                </a:ext>
              </a:extLst>
            </p:cNvPr>
            <p:cNvSpPr txBox="1"/>
            <p:nvPr/>
          </p:nvSpPr>
          <p:spPr>
            <a:xfrm>
              <a:off x="1787873" y="3729536"/>
              <a:ext cx="482824" cy="327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ebas Neue Regular"/>
                  <a:ea typeface="+mn-ea"/>
                  <a:cs typeface="+mn-cs"/>
                </a:rPr>
                <a:t>03</a:t>
              </a:r>
            </a:p>
          </p:txBody>
        </p:sp>
      </p:grpSp>
      <p:sp>
        <p:nvSpPr>
          <p:cNvPr id="12" name="Freeform 6">
            <a:extLst>
              <a:ext uri="{FF2B5EF4-FFF2-40B4-BE49-F238E27FC236}">
                <a16:creationId xmlns:a16="http://schemas.microsoft.com/office/drawing/2014/main" id="{90E5DAAA-B388-487F-8754-B6343AF5A573}"/>
              </a:ext>
            </a:extLst>
          </p:cNvPr>
          <p:cNvSpPr/>
          <p:nvPr/>
        </p:nvSpPr>
        <p:spPr bwMode="auto">
          <a:xfrm>
            <a:off x="8498035" y="4429956"/>
            <a:ext cx="230034" cy="888009"/>
          </a:xfrm>
          <a:custGeom>
            <a:avLst/>
            <a:gdLst>
              <a:gd name="T0" fmla="*/ 76 w 76"/>
              <a:gd name="T1" fmla="*/ 292 h 292"/>
              <a:gd name="T2" fmla="*/ 53 w 76"/>
              <a:gd name="T3" fmla="*/ 292 h 292"/>
              <a:gd name="T4" fmla="*/ 0 w 76"/>
              <a:gd name="T5" fmla="*/ 10 h 292"/>
              <a:gd name="T6" fmla="*/ 21 w 76"/>
              <a:gd name="T7" fmla="*/ 0 h 292"/>
              <a:gd name="T8" fmla="*/ 76 w 76"/>
              <a:gd name="T9" fmla="*/ 292 h 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" h="292">
                <a:moveTo>
                  <a:pt x="76" y="292"/>
                </a:moveTo>
                <a:cubicBezTo>
                  <a:pt x="53" y="292"/>
                  <a:pt x="53" y="292"/>
                  <a:pt x="53" y="292"/>
                </a:cubicBezTo>
                <a:cubicBezTo>
                  <a:pt x="53" y="118"/>
                  <a:pt x="1" y="11"/>
                  <a:pt x="0" y="10"/>
                </a:cubicBezTo>
                <a:cubicBezTo>
                  <a:pt x="21" y="0"/>
                  <a:pt x="21" y="0"/>
                  <a:pt x="21" y="0"/>
                </a:cubicBezTo>
                <a:cubicBezTo>
                  <a:pt x="24" y="4"/>
                  <a:pt x="76" y="112"/>
                  <a:pt x="76" y="292"/>
                </a:cubicBezTo>
                <a:close/>
              </a:path>
            </a:pathLst>
          </a:custGeom>
          <a:solidFill>
            <a:srgbClr val="32427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94E3B47B-D331-4F8D-95C5-87F2B7FB67B7}"/>
              </a:ext>
            </a:extLst>
          </p:cNvPr>
          <p:cNvSpPr/>
          <p:nvPr/>
        </p:nvSpPr>
        <p:spPr bwMode="auto">
          <a:xfrm>
            <a:off x="8950393" y="4402969"/>
            <a:ext cx="231319" cy="888009"/>
          </a:xfrm>
          <a:custGeom>
            <a:avLst/>
            <a:gdLst>
              <a:gd name="T0" fmla="*/ 24 w 76"/>
              <a:gd name="T1" fmla="*/ 292 h 292"/>
              <a:gd name="T2" fmla="*/ 0 w 76"/>
              <a:gd name="T3" fmla="*/ 292 h 292"/>
              <a:gd name="T4" fmla="*/ 55 w 76"/>
              <a:gd name="T5" fmla="*/ 0 h 292"/>
              <a:gd name="T6" fmla="*/ 76 w 76"/>
              <a:gd name="T7" fmla="*/ 11 h 292"/>
              <a:gd name="T8" fmla="*/ 66 w 76"/>
              <a:gd name="T9" fmla="*/ 6 h 292"/>
              <a:gd name="T10" fmla="*/ 76 w 76"/>
              <a:gd name="T11" fmla="*/ 11 h 292"/>
              <a:gd name="T12" fmla="*/ 24 w 76"/>
              <a:gd name="T13" fmla="*/ 292 h 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6" h="292">
                <a:moveTo>
                  <a:pt x="24" y="292"/>
                </a:moveTo>
                <a:cubicBezTo>
                  <a:pt x="0" y="292"/>
                  <a:pt x="0" y="292"/>
                  <a:pt x="0" y="292"/>
                </a:cubicBezTo>
                <a:cubicBezTo>
                  <a:pt x="0" y="113"/>
                  <a:pt x="53" y="5"/>
                  <a:pt x="55" y="0"/>
                </a:cubicBezTo>
                <a:cubicBezTo>
                  <a:pt x="76" y="11"/>
                  <a:pt x="76" y="11"/>
                  <a:pt x="76" y="11"/>
                </a:cubicBezTo>
                <a:cubicBezTo>
                  <a:pt x="66" y="6"/>
                  <a:pt x="66" y="6"/>
                  <a:pt x="66" y="6"/>
                </a:cubicBezTo>
                <a:cubicBezTo>
                  <a:pt x="76" y="11"/>
                  <a:pt x="76" y="11"/>
                  <a:pt x="76" y="11"/>
                </a:cubicBezTo>
                <a:cubicBezTo>
                  <a:pt x="76" y="12"/>
                  <a:pt x="24" y="119"/>
                  <a:pt x="24" y="292"/>
                </a:cubicBezTo>
                <a:close/>
              </a:path>
            </a:pathLst>
          </a:custGeom>
          <a:solidFill>
            <a:srgbClr val="32427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98FCAA07-41DF-4471-B8AF-39F7D985116C}"/>
              </a:ext>
            </a:extLst>
          </p:cNvPr>
          <p:cNvSpPr/>
          <p:nvPr/>
        </p:nvSpPr>
        <p:spPr bwMode="auto">
          <a:xfrm>
            <a:off x="7868333" y="1587300"/>
            <a:ext cx="514043" cy="514043"/>
          </a:xfrm>
          <a:custGeom>
            <a:avLst/>
            <a:gdLst>
              <a:gd name="T0" fmla="*/ 21 w 169"/>
              <a:gd name="T1" fmla="*/ 46 h 169"/>
              <a:gd name="T2" fmla="*/ 46 w 169"/>
              <a:gd name="T3" fmla="*/ 148 h 169"/>
              <a:gd name="T4" fmla="*/ 148 w 169"/>
              <a:gd name="T5" fmla="*/ 123 h 169"/>
              <a:gd name="T6" fmla="*/ 123 w 169"/>
              <a:gd name="T7" fmla="*/ 21 h 169"/>
              <a:gd name="T8" fmla="*/ 21 w 169"/>
              <a:gd name="T9" fmla="*/ 46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9" h="169">
                <a:moveTo>
                  <a:pt x="21" y="46"/>
                </a:moveTo>
                <a:cubicBezTo>
                  <a:pt x="0" y="81"/>
                  <a:pt x="11" y="127"/>
                  <a:pt x="46" y="148"/>
                </a:cubicBezTo>
                <a:cubicBezTo>
                  <a:pt x="81" y="169"/>
                  <a:pt x="127" y="158"/>
                  <a:pt x="148" y="123"/>
                </a:cubicBezTo>
                <a:cubicBezTo>
                  <a:pt x="169" y="88"/>
                  <a:pt x="158" y="43"/>
                  <a:pt x="123" y="21"/>
                </a:cubicBezTo>
                <a:cubicBezTo>
                  <a:pt x="88" y="0"/>
                  <a:pt x="43" y="11"/>
                  <a:pt x="21" y="46"/>
                </a:cubicBezTo>
              </a:path>
            </a:pathLst>
          </a:custGeom>
          <a:solidFill>
            <a:srgbClr val="32427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D4B2D2CE-651A-48FA-8263-BB31EFB02992}"/>
              </a:ext>
            </a:extLst>
          </p:cNvPr>
          <p:cNvSpPr>
            <a:spLocks noEditPoints="1"/>
          </p:cNvSpPr>
          <p:nvPr/>
        </p:nvSpPr>
        <p:spPr bwMode="auto">
          <a:xfrm>
            <a:off x="7743678" y="1462645"/>
            <a:ext cx="765924" cy="763353"/>
          </a:xfrm>
          <a:custGeom>
            <a:avLst/>
            <a:gdLst>
              <a:gd name="T0" fmla="*/ 45 w 252"/>
              <a:gd name="T1" fmla="*/ 64 h 251"/>
              <a:gd name="T2" fmla="*/ 20 w 252"/>
              <a:gd name="T3" fmla="*/ 56 h 251"/>
              <a:gd name="T4" fmla="*/ 29 w 252"/>
              <a:gd name="T5" fmla="*/ 94 h 251"/>
              <a:gd name="T6" fmla="*/ 24 w 252"/>
              <a:gd name="T7" fmla="*/ 110 h 251"/>
              <a:gd name="T8" fmla="*/ 0 w 252"/>
              <a:gd name="T9" fmla="*/ 141 h 251"/>
              <a:gd name="T10" fmla="*/ 30 w 252"/>
              <a:gd name="T11" fmla="*/ 161 h 251"/>
              <a:gd name="T12" fmla="*/ 10 w 252"/>
              <a:gd name="T13" fmla="*/ 177 h 251"/>
              <a:gd name="T14" fmla="*/ 47 w 252"/>
              <a:gd name="T15" fmla="*/ 191 h 251"/>
              <a:gd name="T16" fmla="*/ 59 w 252"/>
              <a:gd name="T17" fmla="*/ 203 h 251"/>
              <a:gd name="T18" fmla="*/ 71 w 252"/>
              <a:gd name="T19" fmla="*/ 239 h 251"/>
              <a:gd name="T20" fmla="*/ 109 w 252"/>
              <a:gd name="T21" fmla="*/ 226 h 251"/>
              <a:gd name="T22" fmla="*/ 113 w 252"/>
              <a:gd name="T23" fmla="*/ 251 h 251"/>
              <a:gd name="T24" fmla="*/ 144 w 252"/>
              <a:gd name="T25" fmla="*/ 226 h 251"/>
              <a:gd name="T26" fmla="*/ 168 w 252"/>
              <a:gd name="T27" fmla="*/ 219 h 251"/>
              <a:gd name="T28" fmla="*/ 206 w 252"/>
              <a:gd name="T29" fmla="*/ 223 h 251"/>
              <a:gd name="T30" fmla="*/ 196 w 252"/>
              <a:gd name="T31" fmla="*/ 199 h 251"/>
              <a:gd name="T32" fmla="*/ 207 w 252"/>
              <a:gd name="T33" fmla="*/ 188 h 251"/>
              <a:gd name="T34" fmla="*/ 243 w 252"/>
              <a:gd name="T35" fmla="*/ 172 h 251"/>
              <a:gd name="T36" fmla="*/ 223 w 252"/>
              <a:gd name="T37" fmla="*/ 156 h 251"/>
              <a:gd name="T38" fmla="*/ 227 w 252"/>
              <a:gd name="T39" fmla="*/ 141 h 251"/>
              <a:gd name="T40" fmla="*/ 251 w 252"/>
              <a:gd name="T41" fmla="*/ 110 h 251"/>
              <a:gd name="T42" fmla="*/ 226 w 252"/>
              <a:gd name="T43" fmla="*/ 106 h 251"/>
              <a:gd name="T44" fmla="*/ 222 w 252"/>
              <a:gd name="T45" fmla="*/ 90 h 251"/>
              <a:gd name="T46" fmla="*/ 228 w 252"/>
              <a:gd name="T47" fmla="*/ 52 h 251"/>
              <a:gd name="T48" fmla="*/ 202 w 252"/>
              <a:gd name="T49" fmla="*/ 59 h 251"/>
              <a:gd name="T50" fmla="*/ 190 w 252"/>
              <a:gd name="T51" fmla="*/ 46 h 251"/>
              <a:gd name="T52" fmla="*/ 179 w 252"/>
              <a:gd name="T53" fmla="*/ 14 h 251"/>
              <a:gd name="T54" fmla="*/ 163 w 252"/>
              <a:gd name="T55" fmla="*/ 32 h 251"/>
              <a:gd name="T56" fmla="*/ 142 w 252"/>
              <a:gd name="T57" fmla="*/ 24 h 251"/>
              <a:gd name="T58" fmla="*/ 113 w 252"/>
              <a:gd name="T59" fmla="*/ 0 h 251"/>
              <a:gd name="T60" fmla="*/ 108 w 252"/>
              <a:gd name="T61" fmla="*/ 25 h 251"/>
              <a:gd name="T62" fmla="*/ 84 w 252"/>
              <a:gd name="T63" fmla="*/ 32 h 251"/>
              <a:gd name="T64" fmla="*/ 46 w 252"/>
              <a:gd name="T65" fmla="*/ 28 h 251"/>
              <a:gd name="T66" fmla="*/ 56 w 252"/>
              <a:gd name="T67" fmla="*/ 52 h 251"/>
              <a:gd name="T68" fmla="*/ 198 w 252"/>
              <a:gd name="T69" fmla="*/ 170 h 251"/>
              <a:gd name="T70" fmla="*/ 53 w 252"/>
              <a:gd name="T71" fmla="*/ 82 h 2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52" h="251">
                <a:moveTo>
                  <a:pt x="56" y="52"/>
                </a:moveTo>
                <a:cubicBezTo>
                  <a:pt x="52" y="55"/>
                  <a:pt x="48" y="59"/>
                  <a:pt x="45" y="64"/>
                </a:cubicBezTo>
                <a:cubicBezTo>
                  <a:pt x="44" y="63"/>
                  <a:pt x="44" y="63"/>
                  <a:pt x="44" y="63"/>
                </a:cubicBezTo>
                <a:cubicBezTo>
                  <a:pt x="20" y="56"/>
                  <a:pt x="20" y="56"/>
                  <a:pt x="20" y="56"/>
                </a:cubicBezTo>
                <a:cubicBezTo>
                  <a:pt x="9" y="79"/>
                  <a:pt x="9" y="79"/>
                  <a:pt x="9" y="79"/>
                </a:cubicBezTo>
                <a:cubicBezTo>
                  <a:pt x="29" y="94"/>
                  <a:pt x="29" y="94"/>
                  <a:pt x="29" y="94"/>
                </a:cubicBezTo>
                <a:cubicBezTo>
                  <a:pt x="27" y="100"/>
                  <a:pt x="25" y="105"/>
                  <a:pt x="25" y="110"/>
                </a:cubicBezTo>
                <a:cubicBezTo>
                  <a:pt x="24" y="110"/>
                  <a:pt x="24" y="110"/>
                  <a:pt x="24" y="110"/>
                </a:cubicBezTo>
                <a:cubicBezTo>
                  <a:pt x="0" y="115"/>
                  <a:pt x="0" y="115"/>
                  <a:pt x="0" y="115"/>
                </a:cubicBezTo>
                <a:cubicBezTo>
                  <a:pt x="0" y="141"/>
                  <a:pt x="0" y="141"/>
                  <a:pt x="0" y="141"/>
                </a:cubicBezTo>
                <a:cubicBezTo>
                  <a:pt x="25" y="145"/>
                  <a:pt x="25" y="145"/>
                  <a:pt x="25" y="145"/>
                </a:cubicBezTo>
                <a:cubicBezTo>
                  <a:pt x="27" y="150"/>
                  <a:pt x="28" y="156"/>
                  <a:pt x="30" y="161"/>
                </a:cubicBezTo>
                <a:cubicBezTo>
                  <a:pt x="29" y="161"/>
                  <a:pt x="29" y="161"/>
                  <a:pt x="29" y="161"/>
                </a:cubicBezTo>
                <a:cubicBezTo>
                  <a:pt x="10" y="177"/>
                  <a:pt x="10" y="177"/>
                  <a:pt x="10" y="177"/>
                </a:cubicBezTo>
                <a:cubicBezTo>
                  <a:pt x="23" y="199"/>
                  <a:pt x="23" y="199"/>
                  <a:pt x="23" y="199"/>
                </a:cubicBezTo>
                <a:cubicBezTo>
                  <a:pt x="47" y="191"/>
                  <a:pt x="47" y="191"/>
                  <a:pt x="47" y="191"/>
                </a:cubicBezTo>
                <a:cubicBezTo>
                  <a:pt x="51" y="195"/>
                  <a:pt x="52" y="198"/>
                  <a:pt x="59" y="203"/>
                </a:cubicBezTo>
                <a:cubicBezTo>
                  <a:pt x="59" y="203"/>
                  <a:pt x="59" y="203"/>
                  <a:pt x="59" y="203"/>
                </a:cubicBezTo>
                <a:cubicBezTo>
                  <a:pt x="50" y="226"/>
                  <a:pt x="50" y="226"/>
                  <a:pt x="50" y="226"/>
                </a:cubicBezTo>
                <a:cubicBezTo>
                  <a:pt x="71" y="239"/>
                  <a:pt x="71" y="239"/>
                  <a:pt x="71" y="239"/>
                </a:cubicBezTo>
                <a:cubicBezTo>
                  <a:pt x="88" y="220"/>
                  <a:pt x="88" y="220"/>
                  <a:pt x="88" y="220"/>
                </a:cubicBezTo>
                <a:cubicBezTo>
                  <a:pt x="95" y="223"/>
                  <a:pt x="102" y="225"/>
                  <a:pt x="109" y="226"/>
                </a:cubicBezTo>
                <a:cubicBezTo>
                  <a:pt x="109" y="227"/>
                  <a:pt x="109" y="227"/>
                  <a:pt x="109" y="227"/>
                </a:cubicBezTo>
                <a:cubicBezTo>
                  <a:pt x="113" y="251"/>
                  <a:pt x="113" y="251"/>
                  <a:pt x="113" y="251"/>
                </a:cubicBezTo>
                <a:cubicBezTo>
                  <a:pt x="139" y="251"/>
                  <a:pt x="139" y="251"/>
                  <a:pt x="139" y="251"/>
                </a:cubicBezTo>
                <a:cubicBezTo>
                  <a:pt x="144" y="226"/>
                  <a:pt x="144" y="226"/>
                  <a:pt x="144" y="226"/>
                </a:cubicBezTo>
                <a:cubicBezTo>
                  <a:pt x="152" y="225"/>
                  <a:pt x="160" y="222"/>
                  <a:pt x="167" y="219"/>
                </a:cubicBezTo>
                <a:cubicBezTo>
                  <a:pt x="168" y="219"/>
                  <a:pt x="168" y="219"/>
                  <a:pt x="168" y="219"/>
                </a:cubicBezTo>
                <a:cubicBezTo>
                  <a:pt x="185" y="237"/>
                  <a:pt x="185" y="237"/>
                  <a:pt x="185" y="237"/>
                </a:cubicBezTo>
                <a:cubicBezTo>
                  <a:pt x="206" y="223"/>
                  <a:pt x="206" y="223"/>
                  <a:pt x="206" y="223"/>
                </a:cubicBezTo>
                <a:cubicBezTo>
                  <a:pt x="196" y="199"/>
                  <a:pt x="196" y="199"/>
                  <a:pt x="196" y="199"/>
                </a:cubicBezTo>
                <a:cubicBezTo>
                  <a:pt x="196" y="199"/>
                  <a:pt x="196" y="199"/>
                  <a:pt x="196" y="199"/>
                </a:cubicBezTo>
                <a:cubicBezTo>
                  <a:pt x="200" y="196"/>
                  <a:pt x="204" y="192"/>
                  <a:pt x="207" y="187"/>
                </a:cubicBezTo>
                <a:cubicBezTo>
                  <a:pt x="207" y="188"/>
                  <a:pt x="207" y="188"/>
                  <a:pt x="207" y="188"/>
                </a:cubicBezTo>
                <a:cubicBezTo>
                  <a:pt x="231" y="195"/>
                  <a:pt x="231" y="195"/>
                  <a:pt x="231" y="195"/>
                </a:cubicBezTo>
                <a:cubicBezTo>
                  <a:pt x="243" y="172"/>
                  <a:pt x="243" y="172"/>
                  <a:pt x="243" y="172"/>
                </a:cubicBezTo>
                <a:cubicBezTo>
                  <a:pt x="223" y="157"/>
                  <a:pt x="223" y="157"/>
                  <a:pt x="223" y="157"/>
                </a:cubicBezTo>
                <a:cubicBezTo>
                  <a:pt x="223" y="156"/>
                  <a:pt x="223" y="156"/>
                  <a:pt x="223" y="156"/>
                </a:cubicBezTo>
                <a:cubicBezTo>
                  <a:pt x="224" y="151"/>
                  <a:pt x="226" y="146"/>
                  <a:pt x="226" y="141"/>
                </a:cubicBezTo>
                <a:cubicBezTo>
                  <a:pt x="227" y="141"/>
                  <a:pt x="227" y="141"/>
                  <a:pt x="227" y="141"/>
                </a:cubicBezTo>
                <a:cubicBezTo>
                  <a:pt x="252" y="136"/>
                  <a:pt x="252" y="136"/>
                  <a:pt x="252" y="136"/>
                </a:cubicBezTo>
                <a:cubicBezTo>
                  <a:pt x="251" y="110"/>
                  <a:pt x="251" y="110"/>
                  <a:pt x="251" y="110"/>
                </a:cubicBezTo>
                <a:cubicBezTo>
                  <a:pt x="226" y="106"/>
                  <a:pt x="226" y="106"/>
                  <a:pt x="226" y="106"/>
                </a:cubicBezTo>
                <a:cubicBezTo>
                  <a:pt x="226" y="106"/>
                  <a:pt x="226" y="106"/>
                  <a:pt x="226" y="106"/>
                </a:cubicBezTo>
                <a:cubicBezTo>
                  <a:pt x="224" y="101"/>
                  <a:pt x="223" y="95"/>
                  <a:pt x="221" y="90"/>
                </a:cubicBezTo>
                <a:cubicBezTo>
                  <a:pt x="222" y="90"/>
                  <a:pt x="222" y="90"/>
                  <a:pt x="222" y="90"/>
                </a:cubicBezTo>
                <a:cubicBezTo>
                  <a:pt x="241" y="74"/>
                  <a:pt x="241" y="74"/>
                  <a:pt x="241" y="74"/>
                </a:cubicBezTo>
                <a:cubicBezTo>
                  <a:pt x="228" y="52"/>
                  <a:pt x="228" y="52"/>
                  <a:pt x="228" y="52"/>
                </a:cubicBezTo>
                <a:cubicBezTo>
                  <a:pt x="204" y="60"/>
                  <a:pt x="204" y="60"/>
                  <a:pt x="204" y="60"/>
                </a:cubicBezTo>
                <a:cubicBezTo>
                  <a:pt x="202" y="59"/>
                  <a:pt x="202" y="59"/>
                  <a:pt x="202" y="59"/>
                </a:cubicBezTo>
                <a:cubicBezTo>
                  <a:pt x="199" y="55"/>
                  <a:pt x="196" y="52"/>
                  <a:pt x="189" y="47"/>
                </a:cubicBezTo>
                <a:cubicBezTo>
                  <a:pt x="190" y="46"/>
                  <a:pt x="190" y="46"/>
                  <a:pt x="190" y="46"/>
                </a:cubicBezTo>
                <a:cubicBezTo>
                  <a:pt x="200" y="28"/>
                  <a:pt x="200" y="28"/>
                  <a:pt x="200" y="28"/>
                </a:cubicBezTo>
                <a:cubicBezTo>
                  <a:pt x="179" y="14"/>
                  <a:pt x="179" y="14"/>
                  <a:pt x="179" y="14"/>
                </a:cubicBezTo>
                <a:cubicBezTo>
                  <a:pt x="162" y="32"/>
                  <a:pt x="162" y="32"/>
                  <a:pt x="162" y="32"/>
                </a:cubicBezTo>
                <a:cubicBezTo>
                  <a:pt x="163" y="32"/>
                  <a:pt x="163" y="32"/>
                  <a:pt x="163" y="32"/>
                </a:cubicBezTo>
                <a:cubicBezTo>
                  <a:pt x="156" y="29"/>
                  <a:pt x="149" y="27"/>
                  <a:pt x="142" y="25"/>
                </a:cubicBezTo>
                <a:cubicBezTo>
                  <a:pt x="142" y="24"/>
                  <a:pt x="142" y="24"/>
                  <a:pt x="142" y="24"/>
                </a:cubicBezTo>
                <a:cubicBezTo>
                  <a:pt x="138" y="0"/>
                  <a:pt x="138" y="0"/>
                  <a:pt x="138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108" y="25"/>
                  <a:pt x="108" y="25"/>
                  <a:pt x="108" y="25"/>
                </a:cubicBezTo>
                <a:cubicBezTo>
                  <a:pt x="108" y="25"/>
                  <a:pt x="108" y="25"/>
                  <a:pt x="108" y="25"/>
                </a:cubicBezTo>
                <a:cubicBezTo>
                  <a:pt x="100" y="27"/>
                  <a:pt x="92" y="29"/>
                  <a:pt x="84" y="32"/>
                </a:cubicBezTo>
                <a:cubicBezTo>
                  <a:pt x="84" y="32"/>
                  <a:pt x="84" y="32"/>
                  <a:pt x="84" y="32"/>
                </a:cubicBezTo>
                <a:cubicBezTo>
                  <a:pt x="67" y="14"/>
                  <a:pt x="67" y="14"/>
                  <a:pt x="67" y="14"/>
                </a:cubicBezTo>
                <a:cubicBezTo>
                  <a:pt x="46" y="28"/>
                  <a:pt x="46" y="28"/>
                  <a:pt x="46" y="28"/>
                </a:cubicBezTo>
                <a:cubicBezTo>
                  <a:pt x="55" y="52"/>
                  <a:pt x="55" y="52"/>
                  <a:pt x="55" y="52"/>
                </a:cubicBezTo>
                <a:lnTo>
                  <a:pt x="56" y="52"/>
                </a:lnTo>
                <a:close/>
                <a:moveTo>
                  <a:pt x="169" y="53"/>
                </a:moveTo>
                <a:cubicBezTo>
                  <a:pt x="209" y="78"/>
                  <a:pt x="222" y="130"/>
                  <a:pt x="198" y="170"/>
                </a:cubicBezTo>
                <a:cubicBezTo>
                  <a:pt x="174" y="210"/>
                  <a:pt x="122" y="222"/>
                  <a:pt x="82" y="198"/>
                </a:cubicBezTo>
                <a:cubicBezTo>
                  <a:pt x="42" y="174"/>
                  <a:pt x="29" y="122"/>
                  <a:pt x="53" y="82"/>
                </a:cubicBezTo>
                <a:cubicBezTo>
                  <a:pt x="77" y="42"/>
                  <a:pt x="129" y="29"/>
                  <a:pt x="169" y="53"/>
                </a:cubicBezTo>
                <a:close/>
              </a:path>
            </a:pathLst>
          </a:custGeom>
          <a:solidFill>
            <a:srgbClr val="32427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96E61051-8B9F-46FC-8672-62677499F5EA}"/>
              </a:ext>
            </a:extLst>
          </p:cNvPr>
          <p:cNvSpPr/>
          <p:nvPr/>
        </p:nvSpPr>
        <p:spPr bwMode="auto">
          <a:xfrm>
            <a:off x="8883567" y="1654125"/>
            <a:ext cx="1252979" cy="1252979"/>
          </a:xfrm>
          <a:custGeom>
            <a:avLst/>
            <a:gdLst>
              <a:gd name="T0" fmla="*/ 52 w 412"/>
              <a:gd name="T1" fmla="*/ 112 h 412"/>
              <a:gd name="T2" fmla="*/ 112 w 412"/>
              <a:gd name="T3" fmla="*/ 361 h 412"/>
              <a:gd name="T4" fmla="*/ 360 w 412"/>
              <a:gd name="T5" fmla="*/ 300 h 412"/>
              <a:gd name="T6" fmla="*/ 300 w 412"/>
              <a:gd name="T7" fmla="*/ 52 h 412"/>
              <a:gd name="T8" fmla="*/ 52 w 412"/>
              <a:gd name="T9" fmla="*/ 112 h 4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2" h="412">
                <a:moveTo>
                  <a:pt x="52" y="112"/>
                </a:moveTo>
                <a:cubicBezTo>
                  <a:pt x="0" y="198"/>
                  <a:pt x="27" y="309"/>
                  <a:pt x="112" y="361"/>
                </a:cubicBezTo>
                <a:cubicBezTo>
                  <a:pt x="197" y="412"/>
                  <a:pt x="308" y="385"/>
                  <a:pt x="360" y="300"/>
                </a:cubicBezTo>
                <a:cubicBezTo>
                  <a:pt x="412" y="215"/>
                  <a:pt x="385" y="104"/>
                  <a:pt x="300" y="52"/>
                </a:cubicBezTo>
                <a:cubicBezTo>
                  <a:pt x="214" y="0"/>
                  <a:pt x="103" y="27"/>
                  <a:pt x="52" y="112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7BA97DB4-580D-462F-AF6F-68A8FA28BA65}"/>
              </a:ext>
            </a:extLst>
          </p:cNvPr>
          <p:cNvSpPr>
            <a:spLocks noEditPoints="1"/>
          </p:cNvSpPr>
          <p:nvPr/>
        </p:nvSpPr>
        <p:spPr bwMode="auto">
          <a:xfrm>
            <a:off x="8576427" y="1346985"/>
            <a:ext cx="1869831" cy="1863405"/>
          </a:xfrm>
          <a:custGeom>
            <a:avLst/>
            <a:gdLst>
              <a:gd name="T0" fmla="*/ 109 w 615"/>
              <a:gd name="T1" fmla="*/ 156 h 613"/>
              <a:gd name="T2" fmla="*/ 50 w 615"/>
              <a:gd name="T3" fmla="*/ 137 h 613"/>
              <a:gd name="T4" fmla="*/ 70 w 615"/>
              <a:gd name="T5" fmla="*/ 231 h 613"/>
              <a:gd name="T6" fmla="*/ 59 w 615"/>
              <a:gd name="T7" fmla="*/ 270 h 613"/>
              <a:gd name="T8" fmla="*/ 1 w 615"/>
              <a:gd name="T9" fmla="*/ 344 h 613"/>
              <a:gd name="T10" fmla="*/ 73 w 615"/>
              <a:gd name="T11" fmla="*/ 393 h 613"/>
              <a:gd name="T12" fmla="*/ 26 w 615"/>
              <a:gd name="T13" fmla="*/ 432 h 613"/>
              <a:gd name="T14" fmla="*/ 116 w 615"/>
              <a:gd name="T15" fmla="*/ 466 h 613"/>
              <a:gd name="T16" fmla="*/ 144 w 615"/>
              <a:gd name="T17" fmla="*/ 496 h 613"/>
              <a:gd name="T18" fmla="*/ 175 w 615"/>
              <a:gd name="T19" fmla="*/ 583 h 613"/>
              <a:gd name="T20" fmla="*/ 267 w 615"/>
              <a:gd name="T21" fmla="*/ 553 h 613"/>
              <a:gd name="T22" fmla="*/ 277 w 615"/>
              <a:gd name="T23" fmla="*/ 613 h 613"/>
              <a:gd name="T24" fmla="*/ 351 w 615"/>
              <a:gd name="T25" fmla="*/ 552 h 613"/>
              <a:gd name="T26" fmla="*/ 409 w 615"/>
              <a:gd name="T27" fmla="*/ 536 h 613"/>
              <a:gd name="T28" fmla="*/ 503 w 615"/>
              <a:gd name="T29" fmla="*/ 545 h 613"/>
              <a:gd name="T30" fmla="*/ 479 w 615"/>
              <a:gd name="T31" fmla="*/ 487 h 613"/>
              <a:gd name="T32" fmla="*/ 507 w 615"/>
              <a:gd name="T33" fmla="*/ 458 h 613"/>
              <a:gd name="T34" fmla="*/ 593 w 615"/>
              <a:gd name="T35" fmla="*/ 421 h 613"/>
              <a:gd name="T36" fmla="*/ 544 w 615"/>
              <a:gd name="T37" fmla="*/ 382 h 613"/>
              <a:gd name="T38" fmla="*/ 555 w 615"/>
              <a:gd name="T39" fmla="*/ 344 h 613"/>
              <a:gd name="T40" fmla="*/ 613 w 615"/>
              <a:gd name="T41" fmla="*/ 270 h 613"/>
              <a:gd name="T42" fmla="*/ 551 w 615"/>
              <a:gd name="T43" fmla="*/ 259 h 613"/>
              <a:gd name="T44" fmla="*/ 542 w 615"/>
              <a:gd name="T45" fmla="*/ 220 h 613"/>
              <a:gd name="T46" fmla="*/ 558 w 615"/>
              <a:gd name="T47" fmla="*/ 127 h 613"/>
              <a:gd name="T48" fmla="*/ 494 w 615"/>
              <a:gd name="T49" fmla="*/ 145 h 613"/>
              <a:gd name="T50" fmla="*/ 464 w 615"/>
              <a:gd name="T51" fmla="*/ 113 h 613"/>
              <a:gd name="T52" fmla="*/ 437 w 615"/>
              <a:gd name="T53" fmla="*/ 35 h 613"/>
              <a:gd name="T54" fmla="*/ 397 w 615"/>
              <a:gd name="T55" fmla="*/ 77 h 613"/>
              <a:gd name="T56" fmla="*/ 348 w 615"/>
              <a:gd name="T57" fmla="*/ 60 h 613"/>
              <a:gd name="T58" fmla="*/ 275 w 615"/>
              <a:gd name="T59" fmla="*/ 0 h 613"/>
              <a:gd name="T60" fmla="*/ 264 w 615"/>
              <a:gd name="T61" fmla="*/ 62 h 613"/>
              <a:gd name="T62" fmla="*/ 205 w 615"/>
              <a:gd name="T63" fmla="*/ 78 h 613"/>
              <a:gd name="T64" fmla="*/ 112 w 615"/>
              <a:gd name="T65" fmla="*/ 69 h 613"/>
              <a:gd name="T66" fmla="*/ 414 w 615"/>
              <a:gd name="T67" fmla="*/ 131 h 613"/>
              <a:gd name="T68" fmla="*/ 200 w 615"/>
              <a:gd name="T69" fmla="*/ 484 h 613"/>
              <a:gd name="T70" fmla="*/ 414 w 615"/>
              <a:gd name="T71" fmla="*/ 131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615" h="613">
                <a:moveTo>
                  <a:pt x="136" y="126"/>
                </a:moveTo>
                <a:cubicBezTo>
                  <a:pt x="126" y="135"/>
                  <a:pt x="117" y="145"/>
                  <a:pt x="109" y="156"/>
                </a:cubicBezTo>
                <a:cubicBezTo>
                  <a:pt x="108" y="155"/>
                  <a:pt x="108" y="155"/>
                  <a:pt x="108" y="155"/>
                </a:cubicBezTo>
                <a:cubicBezTo>
                  <a:pt x="50" y="137"/>
                  <a:pt x="50" y="137"/>
                  <a:pt x="50" y="137"/>
                </a:cubicBezTo>
                <a:cubicBezTo>
                  <a:pt x="21" y="192"/>
                  <a:pt x="21" y="192"/>
                  <a:pt x="21" y="192"/>
                </a:cubicBezTo>
                <a:cubicBezTo>
                  <a:pt x="70" y="231"/>
                  <a:pt x="70" y="231"/>
                  <a:pt x="70" y="231"/>
                </a:cubicBezTo>
                <a:cubicBezTo>
                  <a:pt x="66" y="244"/>
                  <a:pt x="63" y="257"/>
                  <a:pt x="61" y="270"/>
                </a:cubicBezTo>
                <a:cubicBezTo>
                  <a:pt x="59" y="270"/>
                  <a:pt x="59" y="270"/>
                  <a:pt x="59" y="270"/>
                </a:cubicBezTo>
                <a:cubicBezTo>
                  <a:pt x="0" y="281"/>
                  <a:pt x="0" y="281"/>
                  <a:pt x="0" y="281"/>
                </a:cubicBezTo>
                <a:cubicBezTo>
                  <a:pt x="1" y="344"/>
                  <a:pt x="1" y="344"/>
                  <a:pt x="1" y="344"/>
                </a:cubicBezTo>
                <a:cubicBezTo>
                  <a:pt x="62" y="354"/>
                  <a:pt x="62" y="354"/>
                  <a:pt x="62" y="354"/>
                </a:cubicBezTo>
                <a:cubicBezTo>
                  <a:pt x="65" y="367"/>
                  <a:pt x="69" y="380"/>
                  <a:pt x="73" y="393"/>
                </a:cubicBezTo>
                <a:cubicBezTo>
                  <a:pt x="72" y="394"/>
                  <a:pt x="72" y="394"/>
                  <a:pt x="72" y="394"/>
                </a:cubicBezTo>
                <a:cubicBezTo>
                  <a:pt x="26" y="432"/>
                  <a:pt x="26" y="432"/>
                  <a:pt x="26" y="432"/>
                </a:cubicBezTo>
                <a:cubicBezTo>
                  <a:pt x="57" y="486"/>
                  <a:pt x="57" y="486"/>
                  <a:pt x="57" y="486"/>
                </a:cubicBezTo>
                <a:cubicBezTo>
                  <a:pt x="116" y="466"/>
                  <a:pt x="116" y="466"/>
                  <a:pt x="116" y="466"/>
                </a:cubicBezTo>
                <a:cubicBezTo>
                  <a:pt x="124" y="477"/>
                  <a:pt x="128" y="483"/>
                  <a:pt x="144" y="495"/>
                </a:cubicBezTo>
                <a:cubicBezTo>
                  <a:pt x="144" y="496"/>
                  <a:pt x="144" y="496"/>
                  <a:pt x="144" y="496"/>
                </a:cubicBezTo>
                <a:cubicBezTo>
                  <a:pt x="122" y="551"/>
                  <a:pt x="122" y="551"/>
                  <a:pt x="122" y="551"/>
                </a:cubicBezTo>
                <a:cubicBezTo>
                  <a:pt x="175" y="583"/>
                  <a:pt x="175" y="583"/>
                  <a:pt x="175" y="583"/>
                </a:cubicBezTo>
                <a:cubicBezTo>
                  <a:pt x="216" y="538"/>
                  <a:pt x="216" y="538"/>
                  <a:pt x="216" y="538"/>
                </a:cubicBezTo>
                <a:cubicBezTo>
                  <a:pt x="233" y="545"/>
                  <a:pt x="249" y="550"/>
                  <a:pt x="267" y="553"/>
                </a:cubicBezTo>
                <a:cubicBezTo>
                  <a:pt x="266" y="554"/>
                  <a:pt x="266" y="554"/>
                  <a:pt x="266" y="554"/>
                </a:cubicBezTo>
                <a:cubicBezTo>
                  <a:pt x="277" y="613"/>
                  <a:pt x="277" y="613"/>
                  <a:pt x="277" y="613"/>
                </a:cubicBezTo>
                <a:cubicBezTo>
                  <a:pt x="339" y="613"/>
                  <a:pt x="339" y="613"/>
                  <a:pt x="339" y="613"/>
                </a:cubicBezTo>
                <a:cubicBezTo>
                  <a:pt x="351" y="552"/>
                  <a:pt x="351" y="552"/>
                  <a:pt x="351" y="552"/>
                </a:cubicBezTo>
                <a:cubicBezTo>
                  <a:pt x="371" y="549"/>
                  <a:pt x="390" y="543"/>
                  <a:pt x="409" y="534"/>
                </a:cubicBezTo>
                <a:cubicBezTo>
                  <a:pt x="409" y="536"/>
                  <a:pt x="409" y="536"/>
                  <a:pt x="409" y="536"/>
                </a:cubicBezTo>
                <a:cubicBezTo>
                  <a:pt x="451" y="579"/>
                  <a:pt x="451" y="579"/>
                  <a:pt x="451" y="579"/>
                </a:cubicBezTo>
                <a:cubicBezTo>
                  <a:pt x="503" y="545"/>
                  <a:pt x="503" y="545"/>
                  <a:pt x="503" y="545"/>
                </a:cubicBezTo>
                <a:cubicBezTo>
                  <a:pt x="479" y="487"/>
                  <a:pt x="479" y="487"/>
                  <a:pt x="479" y="487"/>
                </a:cubicBezTo>
                <a:cubicBezTo>
                  <a:pt x="479" y="487"/>
                  <a:pt x="479" y="487"/>
                  <a:pt x="479" y="487"/>
                </a:cubicBezTo>
                <a:cubicBezTo>
                  <a:pt x="488" y="478"/>
                  <a:pt x="497" y="468"/>
                  <a:pt x="506" y="458"/>
                </a:cubicBezTo>
                <a:cubicBezTo>
                  <a:pt x="507" y="458"/>
                  <a:pt x="507" y="458"/>
                  <a:pt x="507" y="458"/>
                </a:cubicBezTo>
                <a:cubicBezTo>
                  <a:pt x="565" y="477"/>
                  <a:pt x="565" y="477"/>
                  <a:pt x="565" y="477"/>
                </a:cubicBezTo>
                <a:cubicBezTo>
                  <a:pt x="593" y="421"/>
                  <a:pt x="593" y="421"/>
                  <a:pt x="593" y="421"/>
                </a:cubicBezTo>
                <a:cubicBezTo>
                  <a:pt x="545" y="382"/>
                  <a:pt x="545" y="382"/>
                  <a:pt x="545" y="382"/>
                </a:cubicBezTo>
                <a:cubicBezTo>
                  <a:pt x="544" y="382"/>
                  <a:pt x="544" y="382"/>
                  <a:pt x="544" y="382"/>
                </a:cubicBezTo>
                <a:cubicBezTo>
                  <a:pt x="548" y="370"/>
                  <a:pt x="551" y="357"/>
                  <a:pt x="553" y="344"/>
                </a:cubicBezTo>
                <a:cubicBezTo>
                  <a:pt x="555" y="344"/>
                  <a:pt x="555" y="344"/>
                  <a:pt x="555" y="344"/>
                </a:cubicBezTo>
                <a:cubicBezTo>
                  <a:pt x="615" y="332"/>
                  <a:pt x="615" y="332"/>
                  <a:pt x="615" y="332"/>
                </a:cubicBezTo>
                <a:cubicBezTo>
                  <a:pt x="613" y="270"/>
                  <a:pt x="613" y="270"/>
                  <a:pt x="613" y="270"/>
                </a:cubicBezTo>
                <a:cubicBezTo>
                  <a:pt x="552" y="259"/>
                  <a:pt x="552" y="259"/>
                  <a:pt x="552" y="259"/>
                </a:cubicBezTo>
                <a:cubicBezTo>
                  <a:pt x="551" y="259"/>
                  <a:pt x="551" y="259"/>
                  <a:pt x="551" y="259"/>
                </a:cubicBezTo>
                <a:cubicBezTo>
                  <a:pt x="548" y="246"/>
                  <a:pt x="545" y="233"/>
                  <a:pt x="540" y="221"/>
                </a:cubicBezTo>
                <a:cubicBezTo>
                  <a:pt x="542" y="220"/>
                  <a:pt x="542" y="220"/>
                  <a:pt x="542" y="220"/>
                </a:cubicBezTo>
                <a:cubicBezTo>
                  <a:pt x="589" y="181"/>
                  <a:pt x="589" y="181"/>
                  <a:pt x="589" y="181"/>
                </a:cubicBezTo>
                <a:cubicBezTo>
                  <a:pt x="558" y="127"/>
                  <a:pt x="558" y="127"/>
                  <a:pt x="558" y="127"/>
                </a:cubicBezTo>
                <a:cubicBezTo>
                  <a:pt x="499" y="147"/>
                  <a:pt x="499" y="147"/>
                  <a:pt x="499" y="147"/>
                </a:cubicBezTo>
                <a:cubicBezTo>
                  <a:pt x="494" y="145"/>
                  <a:pt x="494" y="145"/>
                  <a:pt x="494" y="145"/>
                </a:cubicBezTo>
                <a:cubicBezTo>
                  <a:pt x="486" y="135"/>
                  <a:pt x="479" y="127"/>
                  <a:pt x="463" y="115"/>
                </a:cubicBezTo>
                <a:cubicBezTo>
                  <a:pt x="464" y="113"/>
                  <a:pt x="464" y="113"/>
                  <a:pt x="464" y="113"/>
                </a:cubicBezTo>
                <a:cubicBezTo>
                  <a:pt x="490" y="68"/>
                  <a:pt x="490" y="68"/>
                  <a:pt x="490" y="68"/>
                </a:cubicBezTo>
                <a:cubicBezTo>
                  <a:pt x="437" y="35"/>
                  <a:pt x="437" y="35"/>
                  <a:pt x="437" y="35"/>
                </a:cubicBezTo>
                <a:cubicBezTo>
                  <a:pt x="396" y="78"/>
                  <a:pt x="396" y="78"/>
                  <a:pt x="396" y="78"/>
                </a:cubicBezTo>
                <a:cubicBezTo>
                  <a:pt x="397" y="77"/>
                  <a:pt x="397" y="77"/>
                  <a:pt x="397" y="77"/>
                </a:cubicBezTo>
                <a:cubicBezTo>
                  <a:pt x="381" y="71"/>
                  <a:pt x="365" y="65"/>
                  <a:pt x="348" y="62"/>
                </a:cubicBezTo>
                <a:cubicBezTo>
                  <a:pt x="348" y="60"/>
                  <a:pt x="348" y="60"/>
                  <a:pt x="348" y="60"/>
                </a:cubicBezTo>
                <a:cubicBezTo>
                  <a:pt x="337" y="0"/>
                  <a:pt x="337" y="0"/>
                  <a:pt x="337" y="0"/>
                </a:cubicBezTo>
                <a:cubicBezTo>
                  <a:pt x="275" y="0"/>
                  <a:pt x="275" y="0"/>
                  <a:pt x="275" y="0"/>
                </a:cubicBezTo>
                <a:cubicBezTo>
                  <a:pt x="264" y="62"/>
                  <a:pt x="264" y="62"/>
                  <a:pt x="264" y="62"/>
                </a:cubicBezTo>
                <a:cubicBezTo>
                  <a:pt x="264" y="62"/>
                  <a:pt x="264" y="62"/>
                  <a:pt x="264" y="62"/>
                </a:cubicBezTo>
                <a:cubicBezTo>
                  <a:pt x="244" y="66"/>
                  <a:pt x="225" y="71"/>
                  <a:pt x="206" y="79"/>
                </a:cubicBezTo>
                <a:cubicBezTo>
                  <a:pt x="205" y="78"/>
                  <a:pt x="205" y="78"/>
                  <a:pt x="205" y="78"/>
                </a:cubicBezTo>
                <a:cubicBezTo>
                  <a:pt x="163" y="34"/>
                  <a:pt x="163" y="34"/>
                  <a:pt x="163" y="34"/>
                </a:cubicBezTo>
                <a:cubicBezTo>
                  <a:pt x="112" y="69"/>
                  <a:pt x="112" y="69"/>
                  <a:pt x="112" y="69"/>
                </a:cubicBezTo>
                <a:cubicBezTo>
                  <a:pt x="136" y="126"/>
                  <a:pt x="136" y="126"/>
                  <a:pt x="136" y="126"/>
                </a:cubicBezTo>
                <a:close/>
                <a:moveTo>
                  <a:pt x="414" y="131"/>
                </a:moveTo>
                <a:cubicBezTo>
                  <a:pt x="512" y="190"/>
                  <a:pt x="543" y="317"/>
                  <a:pt x="483" y="414"/>
                </a:cubicBezTo>
                <a:cubicBezTo>
                  <a:pt x="424" y="512"/>
                  <a:pt x="297" y="543"/>
                  <a:pt x="200" y="484"/>
                </a:cubicBezTo>
                <a:cubicBezTo>
                  <a:pt x="102" y="425"/>
                  <a:pt x="71" y="298"/>
                  <a:pt x="130" y="200"/>
                </a:cubicBezTo>
                <a:cubicBezTo>
                  <a:pt x="189" y="102"/>
                  <a:pt x="317" y="71"/>
                  <a:pt x="414" y="131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id="{E1DBE1D2-2A07-45A4-B2E0-9463146531CD}"/>
              </a:ext>
            </a:extLst>
          </p:cNvPr>
          <p:cNvSpPr/>
          <p:nvPr/>
        </p:nvSpPr>
        <p:spPr bwMode="auto">
          <a:xfrm>
            <a:off x="8293703" y="3329905"/>
            <a:ext cx="1119328" cy="1115473"/>
          </a:xfrm>
          <a:custGeom>
            <a:avLst/>
            <a:gdLst>
              <a:gd name="T0" fmla="*/ 46 w 368"/>
              <a:gd name="T1" fmla="*/ 100 h 367"/>
              <a:gd name="T2" fmla="*/ 101 w 368"/>
              <a:gd name="T3" fmla="*/ 321 h 367"/>
              <a:gd name="T4" fmla="*/ 322 w 368"/>
              <a:gd name="T5" fmla="*/ 267 h 367"/>
              <a:gd name="T6" fmla="*/ 267 w 368"/>
              <a:gd name="T7" fmla="*/ 46 h 367"/>
              <a:gd name="T8" fmla="*/ 46 w 368"/>
              <a:gd name="T9" fmla="*/ 100 h 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8" h="367">
                <a:moveTo>
                  <a:pt x="46" y="100"/>
                </a:moveTo>
                <a:cubicBezTo>
                  <a:pt x="0" y="176"/>
                  <a:pt x="25" y="275"/>
                  <a:pt x="101" y="321"/>
                </a:cubicBezTo>
                <a:cubicBezTo>
                  <a:pt x="176" y="367"/>
                  <a:pt x="275" y="343"/>
                  <a:pt x="322" y="267"/>
                </a:cubicBezTo>
                <a:cubicBezTo>
                  <a:pt x="368" y="191"/>
                  <a:pt x="343" y="92"/>
                  <a:pt x="267" y="46"/>
                </a:cubicBezTo>
                <a:cubicBezTo>
                  <a:pt x="192" y="0"/>
                  <a:pt x="93" y="24"/>
                  <a:pt x="46" y="100"/>
                </a:cubicBezTo>
                <a:close/>
              </a:path>
            </a:pathLst>
          </a:custGeom>
          <a:solidFill>
            <a:srgbClr val="32427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9" name="Freeform 13">
            <a:extLst>
              <a:ext uri="{FF2B5EF4-FFF2-40B4-BE49-F238E27FC236}">
                <a16:creationId xmlns:a16="http://schemas.microsoft.com/office/drawing/2014/main" id="{68F45AD2-72EB-4E55-B542-4567CB7963B2}"/>
              </a:ext>
            </a:extLst>
          </p:cNvPr>
          <p:cNvSpPr>
            <a:spLocks noEditPoints="1"/>
          </p:cNvSpPr>
          <p:nvPr/>
        </p:nvSpPr>
        <p:spPr bwMode="auto">
          <a:xfrm>
            <a:off x="8022545" y="3056177"/>
            <a:ext cx="1664213" cy="1662928"/>
          </a:xfrm>
          <a:custGeom>
            <a:avLst/>
            <a:gdLst>
              <a:gd name="T0" fmla="*/ 97 w 547"/>
              <a:gd name="T1" fmla="*/ 139 h 547"/>
              <a:gd name="T2" fmla="*/ 44 w 547"/>
              <a:gd name="T3" fmla="*/ 122 h 547"/>
              <a:gd name="T4" fmla="*/ 62 w 547"/>
              <a:gd name="T5" fmla="*/ 206 h 547"/>
              <a:gd name="T6" fmla="*/ 52 w 547"/>
              <a:gd name="T7" fmla="*/ 240 h 547"/>
              <a:gd name="T8" fmla="*/ 1 w 547"/>
              <a:gd name="T9" fmla="*/ 306 h 547"/>
              <a:gd name="T10" fmla="*/ 65 w 547"/>
              <a:gd name="T11" fmla="*/ 350 h 547"/>
              <a:gd name="T12" fmla="*/ 23 w 547"/>
              <a:gd name="T13" fmla="*/ 385 h 547"/>
              <a:gd name="T14" fmla="*/ 103 w 547"/>
              <a:gd name="T15" fmla="*/ 416 h 547"/>
              <a:gd name="T16" fmla="*/ 128 w 547"/>
              <a:gd name="T17" fmla="*/ 442 h 547"/>
              <a:gd name="T18" fmla="*/ 155 w 547"/>
              <a:gd name="T19" fmla="*/ 520 h 547"/>
              <a:gd name="T20" fmla="*/ 237 w 547"/>
              <a:gd name="T21" fmla="*/ 492 h 547"/>
              <a:gd name="T22" fmla="*/ 247 w 547"/>
              <a:gd name="T23" fmla="*/ 547 h 547"/>
              <a:gd name="T24" fmla="*/ 312 w 547"/>
              <a:gd name="T25" fmla="*/ 492 h 547"/>
              <a:gd name="T26" fmla="*/ 364 w 547"/>
              <a:gd name="T27" fmla="*/ 477 h 547"/>
              <a:gd name="T28" fmla="*/ 448 w 547"/>
              <a:gd name="T29" fmla="*/ 486 h 547"/>
              <a:gd name="T30" fmla="*/ 426 w 547"/>
              <a:gd name="T31" fmla="*/ 434 h 547"/>
              <a:gd name="T32" fmla="*/ 451 w 547"/>
              <a:gd name="T33" fmla="*/ 408 h 547"/>
              <a:gd name="T34" fmla="*/ 528 w 547"/>
              <a:gd name="T35" fmla="*/ 376 h 547"/>
              <a:gd name="T36" fmla="*/ 484 w 547"/>
              <a:gd name="T37" fmla="*/ 341 h 547"/>
              <a:gd name="T38" fmla="*/ 494 w 547"/>
              <a:gd name="T39" fmla="*/ 306 h 547"/>
              <a:gd name="T40" fmla="*/ 546 w 547"/>
              <a:gd name="T41" fmla="*/ 240 h 547"/>
              <a:gd name="T42" fmla="*/ 491 w 547"/>
              <a:gd name="T43" fmla="*/ 231 h 547"/>
              <a:gd name="T44" fmla="*/ 483 w 547"/>
              <a:gd name="T45" fmla="*/ 196 h 547"/>
              <a:gd name="T46" fmla="*/ 497 w 547"/>
              <a:gd name="T47" fmla="*/ 113 h 547"/>
              <a:gd name="T48" fmla="*/ 440 w 547"/>
              <a:gd name="T49" fmla="*/ 130 h 547"/>
              <a:gd name="T50" fmla="*/ 413 w 547"/>
              <a:gd name="T51" fmla="*/ 101 h 547"/>
              <a:gd name="T52" fmla="*/ 389 w 547"/>
              <a:gd name="T53" fmla="*/ 32 h 547"/>
              <a:gd name="T54" fmla="*/ 353 w 547"/>
              <a:gd name="T55" fmla="*/ 69 h 547"/>
              <a:gd name="T56" fmla="*/ 310 w 547"/>
              <a:gd name="T57" fmla="*/ 53 h 547"/>
              <a:gd name="T58" fmla="*/ 245 w 547"/>
              <a:gd name="T59" fmla="*/ 0 h 547"/>
              <a:gd name="T60" fmla="*/ 235 w 547"/>
              <a:gd name="T61" fmla="*/ 55 h 547"/>
              <a:gd name="T62" fmla="*/ 182 w 547"/>
              <a:gd name="T63" fmla="*/ 69 h 547"/>
              <a:gd name="T64" fmla="*/ 99 w 547"/>
              <a:gd name="T65" fmla="*/ 61 h 547"/>
              <a:gd name="T66" fmla="*/ 121 w 547"/>
              <a:gd name="T67" fmla="*/ 113 h 547"/>
              <a:gd name="T68" fmla="*/ 430 w 547"/>
              <a:gd name="T69" fmla="*/ 369 h 547"/>
              <a:gd name="T70" fmla="*/ 116 w 547"/>
              <a:gd name="T71" fmla="*/ 178 h 5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47" h="547">
                <a:moveTo>
                  <a:pt x="121" y="113"/>
                </a:moveTo>
                <a:cubicBezTo>
                  <a:pt x="112" y="121"/>
                  <a:pt x="104" y="129"/>
                  <a:pt x="97" y="139"/>
                </a:cubicBezTo>
                <a:cubicBezTo>
                  <a:pt x="95" y="138"/>
                  <a:pt x="95" y="138"/>
                  <a:pt x="95" y="138"/>
                </a:cubicBezTo>
                <a:cubicBezTo>
                  <a:pt x="44" y="122"/>
                  <a:pt x="44" y="122"/>
                  <a:pt x="44" y="122"/>
                </a:cubicBezTo>
                <a:cubicBezTo>
                  <a:pt x="19" y="171"/>
                  <a:pt x="19" y="171"/>
                  <a:pt x="19" y="171"/>
                </a:cubicBezTo>
                <a:cubicBezTo>
                  <a:pt x="62" y="206"/>
                  <a:pt x="62" y="206"/>
                  <a:pt x="62" y="206"/>
                </a:cubicBezTo>
                <a:cubicBezTo>
                  <a:pt x="58" y="217"/>
                  <a:pt x="55" y="229"/>
                  <a:pt x="53" y="240"/>
                </a:cubicBezTo>
                <a:cubicBezTo>
                  <a:pt x="52" y="240"/>
                  <a:pt x="52" y="240"/>
                  <a:pt x="52" y="240"/>
                </a:cubicBezTo>
                <a:cubicBezTo>
                  <a:pt x="0" y="251"/>
                  <a:pt x="0" y="251"/>
                  <a:pt x="0" y="251"/>
                </a:cubicBezTo>
                <a:cubicBezTo>
                  <a:pt x="1" y="306"/>
                  <a:pt x="1" y="306"/>
                  <a:pt x="1" y="306"/>
                </a:cubicBezTo>
                <a:cubicBezTo>
                  <a:pt x="55" y="316"/>
                  <a:pt x="55" y="316"/>
                  <a:pt x="55" y="316"/>
                </a:cubicBezTo>
                <a:cubicBezTo>
                  <a:pt x="57" y="328"/>
                  <a:pt x="61" y="339"/>
                  <a:pt x="65" y="350"/>
                </a:cubicBezTo>
                <a:cubicBezTo>
                  <a:pt x="64" y="351"/>
                  <a:pt x="64" y="351"/>
                  <a:pt x="64" y="351"/>
                </a:cubicBezTo>
                <a:cubicBezTo>
                  <a:pt x="23" y="385"/>
                  <a:pt x="23" y="385"/>
                  <a:pt x="23" y="385"/>
                </a:cubicBezTo>
                <a:cubicBezTo>
                  <a:pt x="50" y="433"/>
                  <a:pt x="50" y="433"/>
                  <a:pt x="50" y="433"/>
                </a:cubicBezTo>
                <a:cubicBezTo>
                  <a:pt x="103" y="416"/>
                  <a:pt x="103" y="416"/>
                  <a:pt x="103" y="416"/>
                </a:cubicBezTo>
                <a:cubicBezTo>
                  <a:pt x="110" y="425"/>
                  <a:pt x="114" y="431"/>
                  <a:pt x="128" y="442"/>
                </a:cubicBezTo>
                <a:cubicBezTo>
                  <a:pt x="128" y="442"/>
                  <a:pt x="128" y="442"/>
                  <a:pt x="128" y="442"/>
                </a:cubicBezTo>
                <a:cubicBezTo>
                  <a:pt x="108" y="491"/>
                  <a:pt x="108" y="491"/>
                  <a:pt x="108" y="491"/>
                </a:cubicBezTo>
                <a:cubicBezTo>
                  <a:pt x="155" y="520"/>
                  <a:pt x="155" y="520"/>
                  <a:pt x="155" y="520"/>
                </a:cubicBezTo>
                <a:cubicBezTo>
                  <a:pt x="192" y="480"/>
                  <a:pt x="192" y="480"/>
                  <a:pt x="192" y="480"/>
                </a:cubicBezTo>
                <a:cubicBezTo>
                  <a:pt x="207" y="485"/>
                  <a:pt x="222" y="490"/>
                  <a:pt x="237" y="492"/>
                </a:cubicBezTo>
                <a:cubicBezTo>
                  <a:pt x="237" y="494"/>
                  <a:pt x="237" y="494"/>
                  <a:pt x="237" y="494"/>
                </a:cubicBezTo>
                <a:cubicBezTo>
                  <a:pt x="247" y="547"/>
                  <a:pt x="247" y="547"/>
                  <a:pt x="247" y="547"/>
                </a:cubicBezTo>
                <a:cubicBezTo>
                  <a:pt x="302" y="546"/>
                  <a:pt x="302" y="546"/>
                  <a:pt x="302" y="546"/>
                </a:cubicBezTo>
                <a:cubicBezTo>
                  <a:pt x="312" y="492"/>
                  <a:pt x="312" y="492"/>
                  <a:pt x="312" y="492"/>
                </a:cubicBezTo>
                <a:cubicBezTo>
                  <a:pt x="330" y="489"/>
                  <a:pt x="347" y="484"/>
                  <a:pt x="364" y="476"/>
                </a:cubicBezTo>
                <a:cubicBezTo>
                  <a:pt x="364" y="477"/>
                  <a:pt x="364" y="477"/>
                  <a:pt x="364" y="477"/>
                </a:cubicBezTo>
                <a:cubicBezTo>
                  <a:pt x="402" y="516"/>
                  <a:pt x="402" y="516"/>
                  <a:pt x="402" y="516"/>
                </a:cubicBezTo>
                <a:cubicBezTo>
                  <a:pt x="448" y="486"/>
                  <a:pt x="448" y="486"/>
                  <a:pt x="448" y="486"/>
                </a:cubicBezTo>
                <a:cubicBezTo>
                  <a:pt x="426" y="434"/>
                  <a:pt x="426" y="434"/>
                  <a:pt x="426" y="434"/>
                </a:cubicBezTo>
                <a:cubicBezTo>
                  <a:pt x="426" y="434"/>
                  <a:pt x="426" y="434"/>
                  <a:pt x="426" y="434"/>
                </a:cubicBezTo>
                <a:cubicBezTo>
                  <a:pt x="435" y="426"/>
                  <a:pt x="443" y="417"/>
                  <a:pt x="450" y="408"/>
                </a:cubicBezTo>
                <a:cubicBezTo>
                  <a:pt x="451" y="408"/>
                  <a:pt x="451" y="408"/>
                  <a:pt x="451" y="408"/>
                </a:cubicBezTo>
                <a:cubicBezTo>
                  <a:pt x="503" y="425"/>
                  <a:pt x="503" y="425"/>
                  <a:pt x="503" y="425"/>
                </a:cubicBezTo>
                <a:cubicBezTo>
                  <a:pt x="528" y="376"/>
                  <a:pt x="528" y="376"/>
                  <a:pt x="528" y="376"/>
                </a:cubicBezTo>
                <a:cubicBezTo>
                  <a:pt x="485" y="341"/>
                  <a:pt x="485" y="341"/>
                  <a:pt x="485" y="341"/>
                </a:cubicBezTo>
                <a:cubicBezTo>
                  <a:pt x="484" y="341"/>
                  <a:pt x="484" y="341"/>
                  <a:pt x="484" y="341"/>
                </a:cubicBezTo>
                <a:cubicBezTo>
                  <a:pt x="488" y="329"/>
                  <a:pt x="491" y="318"/>
                  <a:pt x="493" y="306"/>
                </a:cubicBezTo>
                <a:cubicBezTo>
                  <a:pt x="494" y="306"/>
                  <a:pt x="494" y="306"/>
                  <a:pt x="494" y="306"/>
                </a:cubicBezTo>
                <a:cubicBezTo>
                  <a:pt x="547" y="296"/>
                  <a:pt x="547" y="296"/>
                  <a:pt x="547" y="296"/>
                </a:cubicBezTo>
                <a:cubicBezTo>
                  <a:pt x="546" y="240"/>
                  <a:pt x="546" y="240"/>
                  <a:pt x="546" y="240"/>
                </a:cubicBezTo>
                <a:cubicBezTo>
                  <a:pt x="491" y="231"/>
                  <a:pt x="491" y="231"/>
                  <a:pt x="491" y="231"/>
                </a:cubicBezTo>
                <a:cubicBezTo>
                  <a:pt x="491" y="231"/>
                  <a:pt x="491" y="231"/>
                  <a:pt x="491" y="231"/>
                </a:cubicBezTo>
                <a:cubicBezTo>
                  <a:pt x="488" y="219"/>
                  <a:pt x="485" y="208"/>
                  <a:pt x="481" y="197"/>
                </a:cubicBezTo>
                <a:cubicBezTo>
                  <a:pt x="483" y="196"/>
                  <a:pt x="483" y="196"/>
                  <a:pt x="483" y="196"/>
                </a:cubicBezTo>
                <a:cubicBezTo>
                  <a:pt x="524" y="161"/>
                  <a:pt x="524" y="161"/>
                  <a:pt x="524" y="161"/>
                </a:cubicBezTo>
                <a:cubicBezTo>
                  <a:pt x="497" y="113"/>
                  <a:pt x="497" y="113"/>
                  <a:pt x="497" y="113"/>
                </a:cubicBezTo>
                <a:cubicBezTo>
                  <a:pt x="444" y="131"/>
                  <a:pt x="444" y="131"/>
                  <a:pt x="444" y="131"/>
                </a:cubicBezTo>
                <a:cubicBezTo>
                  <a:pt x="440" y="130"/>
                  <a:pt x="440" y="130"/>
                  <a:pt x="440" y="130"/>
                </a:cubicBezTo>
                <a:cubicBezTo>
                  <a:pt x="433" y="121"/>
                  <a:pt x="426" y="113"/>
                  <a:pt x="412" y="102"/>
                </a:cubicBezTo>
                <a:cubicBezTo>
                  <a:pt x="413" y="101"/>
                  <a:pt x="413" y="101"/>
                  <a:pt x="413" y="101"/>
                </a:cubicBezTo>
                <a:cubicBezTo>
                  <a:pt x="436" y="60"/>
                  <a:pt x="436" y="60"/>
                  <a:pt x="436" y="60"/>
                </a:cubicBezTo>
                <a:cubicBezTo>
                  <a:pt x="389" y="32"/>
                  <a:pt x="389" y="32"/>
                  <a:pt x="389" y="32"/>
                </a:cubicBezTo>
                <a:cubicBezTo>
                  <a:pt x="353" y="70"/>
                  <a:pt x="353" y="70"/>
                  <a:pt x="353" y="70"/>
                </a:cubicBezTo>
                <a:cubicBezTo>
                  <a:pt x="353" y="69"/>
                  <a:pt x="353" y="69"/>
                  <a:pt x="353" y="69"/>
                </a:cubicBezTo>
                <a:cubicBezTo>
                  <a:pt x="339" y="63"/>
                  <a:pt x="324" y="58"/>
                  <a:pt x="309" y="56"/>
                </a:cubicBezTo>
                <a:cubicBezTo>
                  <a:pt x="310" y="53"/>
                  <a:pt x="310" y="53"/>
                  <a:pt x="310" y="53"/>
                </a:cubicBezTo>
                <a:cubicBezTo>
                  <a:pt x="300" y="0"/>
                  <a:pt x="300" y="0"/>
                  <a:pt x="300" y="0"/>
                </a:cubicBezTo>
                <a:cubicBezTo>
                  <a:pt x="245" y="0"/>
                  <a:pt x="245" y="0"/>
                  <a:pt x="245" y="0"/>
                </a:cubicBezTo>
                <a:cubicBezTo>
                  <a:pt x="234" y="55"/>
                  <a:pt x="234" y="55"/>
                  <a:pt x="234" y="55"/>
                </a:cubicBezTo>
                <a:cubicBezTo>
                  <a:pt x="235" y="55"/>
                  <a:pt x="235" y="55"/>
                  <a:pt x="235" y="55"/>
                </a:cubicBezTo>
                <a:cubicBezTo>
                  <a:pt x="217" y="58"/>
                  <a:pt x="200" y="64"/>
                  <a:pt x="183" y="71"/>
                </a:cubicBezTo>
                <a:cubicBezTo>
                  <a:pt x="182" y="69"/>
                  <a:pt x="182" y="69"/>
                  <a:pt x="182" y="69"/>
                </a:cubicBezTo>
                <a:cubicBezTo>
                  <a:pt x="145" y="30"/>
                  <a:pt x="145" y="30"/>
                  <a:pt x="145" y="30"/>
                </a:cubicBezTo>
                <a:cubicBezTo>
                  <a:pt x="99" y="61"/>
                  <a:pt x="99" y="61"/>
                  <a:pt x="99" y="61"/>
                </a:cubicBezTo>
                <a:cubicBezTo>
                  <a:pt x="121" y="112"/>
                  <a:pt x="121" y="112"/>
                  <a:pt x="121" y="112"/>
                </a:cubicBezTo>
                <a:lnTo>
                  <a:pt x="121" y="113"/>
                </a:lnTo>
                <a:close/>
                <a:moveTo>
                  <a:pt x="369" y="116"/>
                </a:moveTo>
                <a:cubicBezTo>
                  <a:pt x="455" y="169"/>
                  <a:pt x="483" y="282"/>
                  <a:pt x="430" y="369"/>
                </a:cubicBezTo>
                <a:cubicBezTo>
                  <a:pt x="378" y="456"/>
                  <a:pt x="264" y="484"/>
                  <a:pt x="177" y="431"/>
                </a:cubicBezTo>
                <a:cubicBezTo>
                  <a:pt x="91" y="378"/>
                  <a:pt x="63" y="265"/>
                  <a:pt x="116" y="178"/>
                </a:cubicBezTo>
                <a:cubicBezTo>
                  <a:pt x="168" y="91"/>
                  <a:pt x="282" y="64"/>
                  <a:pt x="369" y="116"/>
                </a:cubicBezTo>
                <a:close/>
              </a:path>
            </a:pathLst>
          </a:custGeom>
          <a:solidFill>
            <a:srgbClr val="32427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0" name="Freeform 14">
            <a:extLst>
              <a:ext uri="{FF2B5EF4-FFF2-40B4-BE49-F238E27FC236}">
                <a16:creationId xmlns:a16="http://schemas.microsoft.com/office/drawing/2014/main" id="{E1840756-5C09-4E7C-AD58-02E136594EBB}"/>
              </a:ext>
            </a:extLst>
          </p:cNvPr>
          <p:cNvSpPr/>
          <p:nvPr/>
        </p:nvSpPr>
        <p:spPr bwMode="auto">
          <a:xfrm>
            <a:off x="9911652" y="3210390"/>
            <a:ext cx="661830" cy="666970"/>
          </a:xfrm>
          <a:custGeom>
            <a:avLst/>
            <a:gdLst>
              <a:gd name="T0" fmla="*/ 28 w 218"/>
              <a:gd name="T1" fmla="*/ 60 h 219"/>
              <a:gd name="T2" fmla="*/ 60 w 218"/>
              <a:gd name="T3" fmla="*/ 191 h 219"/>
              <a:gd name="T4" fmla="*/ 191 w 218"/>
              <a:gd name="T5" fmla="*/ 159 h 219"/>
              <a:gd name="T6" fmla="*/ 159 w 218"/>
              <a:gd name="T7" fmla="*/ 28 h 219"/>
              <a:gd name="T8" fmla="*/ 28 w 218"/>
              <a:gd name="T9" fmla="*/ 60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" h="219">
                <a:moveTo>
                  <a:pt x="28" y="60"/>
                </a:moveTo>
                <a:cubicBezTo>
                  <a:pt x="0" y="105"/>
                  <a:pt x="15" y="164"/>
                  <a:pt x="60" y="191"/>
                </a:cubicBezTo>
                <a:cubicBezTo>
                  <a:pt x="105" y="219"/>
                  <a:pt x="164" y="204"/>
                  <a:pt x="191" y="159"/>
                </a:cubicBezTo>
                <a:cubicBezTo>
                  <a:pt x="218" y="114"/>
                  <a:pt x="204" y="55"/>
                  <a:pt x="159" y="28"/>
                </a:cubicBezTo>
                <a:cubicBezTo>
                  <a:pt x="114" y="0"/>
                  <a:pt x="55" y="15"/>
                  <a:pt x="28" y="60"/>
                </a:cubicBezTo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1" name="Freeform 15">
            <a:extLst>
              <a:ext uri="{FF2B5EF4-FFF2-40B4-BE49-F238E27FC236}">
                <a16:creationId xmlns:a16="http://schemas.microsoft.com/office/drawing/2014/main" id="{F842E0EB-D0F0-4A06-A5EC-49E02D99A1CA}"/>
              </a:ext>
            </a:extLst>
          </p:cNvPr>
          <p:cNvSpPr>
            <a:spLocks noEditPoints="1"/>
          </p:cNvSpPr>
          <p:nvPr/>
        </p:nvSpPr>
        <p:spPr bwMode="auto">
          <a:xfrm>
            <a:off x="9749729" y="3049752"/>
            <a:ext cx="988247" cy="988247"/>
          </a:xfrm>
          <a:custGeom>
            <a:avLst/>
            <a:gdLst>
              <a:gd name="T0" fmla="*/ 57 w 325"/>
              <a:gd name="T1" fmla="*/ 82 h 325"/>
              <a:gd name="T2" fmla="*/ 26 w 325"/>
              <a:gd name="T3" fmla="*/ 72 h 325"/>
              <a:gd name="T4" fmla="*/ 37 w 325"/>
              <a:gd name="T5" fmla="*/ 122 h 325"/>
              <a:gd name="T6" fmla="*/ 31 w 325"/>
              <a:gd name="T7" fmla="*/ 143 h 325"/>
              <a:gd name="T8" fmla="*/ 0 w 325"/>
              <a:gd name="T9" fmla="*/ 182 h 325"/>
              <a:gd name="T10" fmla="*/ 38 w 325"/>
              <a:gd name="T11" fmla="*/ 208 h 325"/>
              <a:gd name="T12" fmla="*/ 13 w 325"/>
              <a:gd name="T13" fmla="*/ 229 h 325"/>
              <a:gd name="T14" fmla="*/ 61 w 325"/>
              <a:gd name="T15" fmla="*/ 247 h 325"/>
              <a:gd name="T16" fmla="*/ 76 w 325"/>
              <a:gd name="T17" fmla="*/ 263 h 325"/>
              <a:gd name="T18" fmla="*/ 92 w 325"/>
              <a:gd name="T19" fmla="*/ 309 h 325"/>
              <a:gd name="T20" fmla="*/ 141 w 325"/>
              <a:gd name="T21" fmla="*/ 292 h 325"/>
              <a:gd name="T22" fmla="*/ 147 w 325"/>
              <a:gd name="T23" fmla="*/ 325 h 325"/>
              <a:gd name="T24" fmla="*/ 186 w 325"/>
              <a:gd name="T25" fmla="*/ 292 h 325"/>
              <a:gd name="T26" fmla="*/ 217 w 325"/>
              <a:gd name="T27" fmla="*/ 283 h 325"/>
              <a:gd name="T28" fmla="*/ 266 w 325"/>
              <a:gd name="T29" fmla="*/ 288 h 325"/>
              <a:gd name="T30" fmla="*/ 253 w 325"/>
              <a:gd name="T31" fmla="*/ 258 h 325"/>
              <a:gd name="T32" fmla="*/ 268 w 325"/>
              <a:gd name="T33" fmla="*/ 242 h 325"/>
              <a:gd name="T34" fmla="*/ 314 w 325"/>
              <a:gd name="T35" fmla="*/ 223 h 325"/>
              <a:gd name="T36" fmla="*/ 288 w 325"/>
              <a:gd name="T37" fmla="*/ 202 h 325"/>
              <a:gd name="T38" fmla="*/ 294 w 325"/>
              <a:gd name="T39" fmla="*/ 182 h 325"/>
              <a:gd name="T40" fmla="*/ 325 w 325"/>
              <a:gd name="T41" fmla="*/ 143 h 325"/>
              <a:gd name="T42" fmla="*/ 292 w 325"/>
              <a:gd name="T43" fmla="*/ 137 h 325"/>
              <a:gd name="T44" fmla="*/ 287 w 325"/>
              <a:gd name="T45" fmla="*/ 116 h 325"/>
              <a:gd name="T46" fmla="*/ 295 w 325"/>
              <a:gd name="T47" fmla="*/ 67 h 325"/>
              <a:gd name="T48" fmla="*/ 262 w 325"/>
              <a:gd name="T49" fmla="*/ 77 h 325"/>
              <a:gd name="T50" fmla="*/ 246 w 325"/>
              <a:gd name="T51" fmla="*/ 59 h 325"/>
              <a:gd name="T52" fmla="*/ 231 w 325"/>
              <a:gd name="T53" fmla="*/ 18 h 325"/>
              <a:gd name="T54" fmla="*/ 210 w 325"/>
              <a:gd name="T55" fmla="*/ 41 h 325"/>
              <a:gd name="T56" fmla="*/ 184 w 325"/>
              <a:gd name="T57" fmla="*/ 31 h 325"/>
              <a:gd name="T58" fmla="*/ 146 w 325"/>
              <a:gd name="T59" fmla="*/ 0 h 325"/>
              <a:gd name="T60" fmla="*/ 139 w 325"/>
              <a:gd name="T61" fmla="*/ 33 h 325"/>
              <a:gd name="T62" fmla="*/ 108 w 325"/>
              <a:gd name="T63" fmla="*/ 41 h 325"/>
              <a:gd name="T64" fmla="*/ 59 w 325"/>
              <a:gd name="T65" fmla="*/ 36 h 325"/>
              <a:gd name="T66" fmla="*/ 72 w 325"/>
              <a:gd name="T67" fmla="*/ 67 h 325"/>
              <a:gd name="T68" fmla="*/ 256 w 325"/>
              <a:gd name="T69" fmla="*/ 219 h 325"/>
              <a:gd name="T70" fmla="*/ 69 w 325"/>
              <a:gd name="T71" fmla="*/ 106 h 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325" h="325">
                <a:moveTo>
                  <a:pt x="72" y="67"/>
                </a:moveTo>
                <a:cubicBezTo>
                  <a:pt x="67" y="71"/>
                  <a:pt x="62" y="77"/>
                  <a:pt x="57" y="82"/>
                </a:cubicBezTo>
                <a:cubicBezTo>
                  <a:pt x="57" y="82"/>
                  <a:pt x="57" y="82"/>
                  <a:pt x="57" y="82"/>
                </a:cubicBezTo>
                <a:cubicBezTo>
                  <a:pt x="26" y="72"/>
                  <a:pt x="26" y="72"/>
                  <a:pt x="26" y="72"/>
                </a:cubicBezTo>
                <a:cubicBezTo>
                  <a:pt x="11" y="101"/>
                  <a:pt x="11" y="101"/>
                  <a:pt x="11" y="101"/>
                </a:cubicBezTo>
                <a:cubicBezTo>
                  <a:pt x="37" y="122"/>
                  <a:pt x="37" y="122"/>
                  <a:pt x="37" y="122"/>
                </a:cubicBezTo>
                <a:cubicBezTo>
                  <a:pt x="35" y="129"/>
                  <a:pt x="33" y="136"/>
                  <a:pt x="32" y="143"/>
                </a:cubicBezTo>
                <a:cubicBezTo>
                  <a:pt x="31" y="143"/>
                  <a:pt x="31" y="143"/>
                  <a:pt x="31" y="143"/>
                </a:cubicBezTo>
                <a:cubicBezTo>
                  <a:pt x="0" y="149"/>
                  <a:pt x="0" y="149"/>
                  <a:pt x="0" y="149"/>
                </a:cubicBezTo>
                <a:cubicBezTo>
                  <a:pt x="0" y="182"/>
                  <a:pt x="0" y="182"/>
                  <a:pt x="0" y="182"/>
                </a:cubicBezTo>
                <a:cubicBezTo>
                  <a:pt x="33" y="187"/>
                  <a:pt x="33" y="187"/>
                  <a:pt x="33" y="187"/>
                </a:cubicBezTo>
                <a:cubicBezTo>
                  <a:pt x="34" y="194"/>
                  <a:pt x="36" y="201"/>
                  <a:pt x="38" y="208"/>
                </a:cubicBezTo>
                <a:cubicBezTo>
                  <a:pt x="38" y="208"/>
                  <a:pt x="38" y="208"/>
                  <a:pt x="38" y="208"/>
                </a:cubicBezTo>
                <a:cubicBezTo>
                  <a:pt x="13" y="229"/>
                  <a:pt x="13" y="229"/>
                  <a:pt x="13" y="229"/>
                </a:cubicBezTo>
                <a:cubicBezTo>
                  <a:pt x="30" y="257"/>
                  <a:pt x="30" y="257"/>
                  <a:pt x="30" y="257"/>
                </a:cubicBezTo>
                <a:cubicBezTo>
                  <a:pt x="61" y="247"/>
                  <a:pt x="61" y="247"/>
                  <a:pt x="61" y="247"/>
                </a:cubicBezTo>
                <a:cubicBezTo>
                  <a:pt x="66" y="252"/>
                  <a:pt x="68" y="256"/>
                  <a:pt x="76" y="262"/>
                </a:cubicBezTo>
                <a:cubicBezTo>
                  <a:pt x="76" y="263"/>
                  <a:pt x="76" y="263"/>
                  <a:pt x="76" y="263"/>
                </a:cubicBezTo>
                <a:cubicBezTo>
                  <a:pt x="64" y="292"/>
                  <a:pt x="64" y="292"/>
                  <a:pt x="64" y="292"/>
                </a:cubicBezTo>
                <a:cubicBezTo>
                  <a:pt x="92" y="309"/>
                  <a:pt x="92" y="309"/>
                  <a:pt x="92" y="309"/>
                </a:cubicBezTo>
                <a:cubicBezTo>
                  <a:pt x="114" y="285"/>
                  <a:pt x="114" y="285"/>
                  <a:pt x="114" y="285"/>
                </a:cubicBezTo>
                <a:cubicBezTo>
                  <a:pt x="123" y="288"/>
                  <a:pt x="132" y="291"/>
                  <a:pt x="141" y="292"/>
                </a:cubicBezTo>
                <a:cubicBezTo>
                  <a:pt x="141" y="293"/>
                  <a:pt x="141" y="293"/>
                  <a:pt x="141" y="293"/>
                </a:cubicBezTo>
                <a:cubicBezTo>
                  <a:pt x="147" y="325"/>
                  <a:pt x="147" y="325"/>
                  <a:pt x="147" y="325"/>
                </a:cubicBezTo>
                <a:cubicBezTo>
                  <a:pt x="179" y="324"/>
                  <a:pt x="179" y="324"/>
                  <a:pt x="179" y="324"/>
                </a:cubicBezTo>
                <a:cubicBezTo>
                  <a:pt x="186" y="292"/>
                  <a:pt x="186" y="292"/>
                  <a:pt x="186" y="292"/>
                </a:cubicBezTo>
                <a:cubicBezTo>
                  <a:pt x="196" y="290"/>
                  <a:pt x="206" y="287"/>
                  <a:pt x="216" y="283"/>
                </a:cubicBezTo>
                <a:cubicBezTo>
                  <a:pt x="217" y="283"/>
                  <a:pt x="217" y="283"/>
                  <a:pt x="217" y="283"/>
                </a:cubicBezTo>
                <a:cubicBezTo>
                  <a:pt x="239" y="307"/>
                  <a:pt x="239" y="307"/>
                  <a:pt x="239" y="307"/>
                </a:cubicBezTo>
                <a:cubicBezTo>
                  <a:pt x="266" y="288"/>
                  <a:pt x="266" y="288"/>
                  <a:pt x="266" y="288"/>
                </a:cubicBezTo>
                <a:cubicBezTo>
                  <a:pt x="253" y="258"/>
                  <a:pt x="253" y="258"/>
                  <a:pt x="253" y="258"/>
                </a:cubicBezTo>
                <a:cubicBezTo>
                  <a:pt x="253" y="258"/>
                  <a:pt x="253" y="258"/>
                  <a:pt x="253" y="258"/>
                </a:cubicBezTo>
                <a:cubicBezTo>
                  <a:pt x="258" y="253"/>
                  <a:pt x="263" y="248"/>
                  <a:pt x="268" y="242"/>
                </a:cubicBezTo>
                <a:cubicBezTo>
                  <a:pt x="268" y="242"/>
                  <a:pt x="268" y="242"/>
                  <a:pt x="268" y="242"/>
                </a:cubicBezTo>
                <a:cubicBezTo>
                  <a:pt x="299" y="252"/>
                  <a:pt x="299" y="252"/>
                  <a:pt x="299" y="252"/>
                </a:cubicBezTo>
                <a:cubicBezTo>
                  <a:pt x="314" y="223"/>
                  <a:pt x="314" y="223"/>
                  <a:pt x="314" y="223"/>
                </a:cubicBezTo>
                <a:cubicBezTo>
                  <a:pt x="288" y="202"/>
                  <a:pt x="288" y="202"/>
                  <a:pt x="288" y="202"/>
                </a:cubicBezTo>
                <a:cubicBezTo>
                  <a:pt x="288" y="202"/>
                  <a:pt x="288" y="202"/>
                  <a:pt x="288" y="202"/>
                </a:cubicBezTo>
                <a:cubicBezTo>
                  <a:pt x="290" y="195"/>
                  <a:pt x="292" y="189"/>
                  <a:pt x="293" y="182"/>
                </a:cubicBezTo>
                <a:cubicBezTo>
                  <a:pt x="294" y="182"/>
                  <a:pt x="294" y="182"/>
                  <a:pt x="294" y="182"/>
                </a:cubicBezTo>
                <a:cubicBezTo>
                  <a:pt x="325" y="175"/>
                  <a:pt x="325" y="175"/>
                  <a:pt x="325" y="175"/>
                </a:cubicBezTo>
                <a:cubicBezTo>
                  <a:pt x="325" y="143"/>
                  <a:pt x="325" y="143"/>
                  <a:pt x="325" y="143"/>
                </a:cubicBezTo>
                <a:cubicBezTo>
                  <a:pt x="292" y="137"/>
                  <a:pt x="292" y="137"/>
                  <a:pt x="292" y="137"/>
                </a:cubicBezTo>
                <a:cubicBezTo>
                  <a:pt x="292" y="137"/>
                  <a:pt x="292" y="137"/>
                  <a:pt x="292" y="137"/>
                </a:cubicBezTo>
                <a:cubicBezTo>
                  <a:pt x="290" y="130"/>
                  <a:pt x="288" y="123"/>
                  <a:pt x="286" y="117"/>
                </a:cubicBezTo>
                <a:cubicBezTo>
                  <a:pt x="287" y="116"/>
                  <a:pt x="287" y="116"/>
                  <a:pt x="287" y="116"/>
                </a:cubicBezTo>
                <a:cubicBezTo>
                  <a:pt x="312" y="96"/>
                  <a:pt x="312" y="96"/>
                  <a:pt x="312" y="96"/>
                </a:cubicBezTo>
                <a:cubicBezTo>
                  <a:pt x="295" y="67"/>
                  <a:pt x="295" y="67"/>
                  <a:pt x="295" y="67"/>
                </a:cubicBezTo>
                <a:cubicBezTo>
                  <a:pt x="264" y="78"/>
                  <a:pt x="264" y="78"/>
                  <a:pt x="264" y="78"/>
                </a:cubicBezTo>
                <a:cubicBezTo>
                  <a:pt x="262" y="77"/>
                  <a:pt x="262" y="77"/>
                  <a:pt x="262" y="77"/>
                </a:cubicBezTo>
                <a:cubicBezTo>
                  <a:pt x="257" y="71"/>
                  <a:pt x="253" y="67"/>
                  <a:pt x="245" y="61"/>
                </a:cubicBezTo>
                <a:cubicBezTo>
                  <a:pt x="246" y="59"/>
                  <a:pt x="246" y="59"/>
                  <a:pt x="246" y="59"/>
                </a:cubicBezTo>
                <a:cubicBezTo>
                  <a:pt x="259" y="36"/>
                  <a:pt x="259" y="36"/>
                  <a:pt x="259" y="36"/>
                </a:cubicBezTo>
                <a:cubicBezTo>
                  <a:pt x="231" y="18"/>
                  <a:pt x="231" y="18"/>
                  <a:pt x="231" y="18"/>
                </a:cubicBezTo>
                <a:cubicBezTo>
                  <a:pt x="210" y="41"/>
                  <a:pt x="210" y="41"/>
                  <a:pt x="210" y="41"/>
                </a:cubicBezTo>
                <a:cubicBezTo>
                  <a:pt x="210" y="41"/>
                  <a:pt x="210" y="41"/>
                  <a:pt x="210" y="41"/>
                </a:cubicBezTo>
                <a:cubicBezTo>
                  <a:pt x="201" y="37"/>
                  <a:pt x="193" y="34"/>
                  <a:pt x="184" y="33"/>
                </a:cubicBezTo>
                <a:cubicBezTo>
                  <a:pt x="184" y="31"/>
                  <a:pt x="184" y="31"/>
                  <a:pt x="184" y="31"/>
                </a:cubicBezTo>
                <a:cubicBezTo>
                  <a:pt x="178" y="0"/>
                  <a:pt x="178" y="0"/>
                  <a:pt x="178" y="0"/>
                </a:cubicBezTo>
                <a:cubicBezTo>
                  <a:pt x="146" y="0"/>
                  <a:pt x="146" y="0"/>
                  <a:pt x="146" y="0"/>
                </a:cubicBezTo>
                <a:cubicBezTo>
                  <a:pt x="139" y="32"/>
                  <a:pt x="139" y="32"/>
                  <a:pt x="139" y="32"/>
                </a:cubicBezTo>
                <a:cubicBezTo>
                  <a:pt x="139" y="33"/>
                  <a:pt x="139" y="33"/>
                  <a:pt x="139" y="33"/>
                </a:cubicBezTo>
                <a:cubicBezTo>
                  <a:pt x="129" y="34"/>
                  <a:pt x="119" y="37"/>
                  <a:pt x="109" y="42"/>
                </a:cubicBezTo>
                <a:cubicBezTo>
                  <a:pt x="108" y="41"/>
                  <a:pt x="108" y="41"/>
                  <a:pt x="108" y="41"/>
                </a:cubicBezTo>
                <a:cubicBezTo>
                  <a:pt x="86" y="18"/>
                  <a:pt x="86" y="18"/>
                  <a:pt x="86" y="18"/>
                </a:cubicBezTo>
                <a:cubicBezTo>
                  <a:pt x="59" y="36"/>
                  <a:pt x="59" y="36"/>
                  <a:pt x="59" y="36"/>
                </a:cubicBezTo>
                <a:cubicBezTo>
                  <a:pt x="72" y="66"/>
                  <a:pt x="72" y="66"/>
                  <a:pt x="72" y="66"/>
                </a:cubicBezTo>
                <a:lnTo>
                  <a:pt x="72" y="67"/>
                </a:lnTo>
                <a:close/>
                <a:moveTo>
                  <a:pt x="219" y="69"/>
                </a:moveTo>
                <a:cubicBezTo>
                  <a:pt x="271" y="100"/>
                  <a:pt x="287" y="167"/>
                  <a:pt x="256" y="219"/>
                </a:cubicBezTo>
                <a:cubicBezTo>
                  <a:pt x="224" y="271"/>
                  <a:pt x="157" y="287"/>
                  <a:pt x="106" y="256"/>
                </a:cubicBezTo>
                <a:cubicBezTo>
                  <a:pt x="54" y="225"/>
                  <a:pt x="37" y="157"/>
                  <a:pt x="69" y="106"/>
                </a:cubicBezTo>
                <a:cubicBezTo>
                  <a:pt x="100" y="54"/>
                  <a:pt x="167" y="38"/>
                  <a:pt x="219" y="69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2" name="Freeform 16">
            <a:extLst>
              <a:ext uri="{FF2B5EF4-FFF2-40B4-BE49-F238E27FC236}">
                <a16:creationId xmlns:a16="http://schemas.microsoft.com/office/drawing/2014/main" id="{14707329-554F-4B83-9452-64B13246BED0}"/>
              </a:ext>
            </a:extLst>
          </p:cNvPr>
          <p:cNvSpPr/>
          <p:nvPr/>
        </p:nvSpPr>
        <p:spPr bwMode="auto">
          <a:xfrm>
            <a:off x="7360715" y="2934092"/>
            <a:ext cx="379106" cy="334127"/>
          </a:xfrm>
          <a:custGeom>
            <a:avLst/>
            <a:gdLst>
              <a:gd name="T0" fmla="*/ 113 w 125"/>
              <a:gd name="T1" fmla="*/ 62 h 110"/>
              <a:gd name="T2" fmla="*/ 117 w 125"/>
              <a:gd name="T3" fmla="*/ 97 h 110"/>
              <a:gd name="T4" fmla="*/ 82 w 125"/>
              <a:gd name="T5" fmla="*/ 102 h 110"/>
              <a:gd name="T6" fmla="*/ 13 w 125"/>
              <a:gd name="T7" fmla="*/ 49 h 110"/>
              <a:gd name="T8" fmla="*/ 9 w 125"/>
              <a:gd name="T9" fmla="*/ 14 h 110"/>
              <a:gd name="T10" fmla="*/ 44 w 125"/>
              <a:gd name="T11" fmla="*/ 9 h 110"/>
              <a:gd name="T12" fmla="*/ 113 w 125"/>
              <a:gd name="T13" fmla="*/ 62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5" h="110">
                <a:moveTo>
                  <a:pt x="113" y="62"/>
                </a:moveTo>
                <a:cubicBezTo>
                  <a:pt x="124" y="70"/>
                  <a:pt x="125" y="86"/>
                  <a:pt x="117" y="97"/>
                </a:cubicBezTo>
                <a:cubicBezTo>
                  <a:pt x="109" y="108"/>
                  <a:pt x="93" y="110"/>
                  <a:pt x="82" y="102"/>
                </a:cubicBezTo>
                <a:cubicBezTo>
                  <a:pt x="13" y="49"/>
                  <a:pt x="13" y="49"/>
                  <a:pt x="13" y="49"/>
                </a:cubicBezTo>
                <a:cubicBezTo>
                  <a:pt x="2" y="41"/>
                  <a:pt x="0" y="25"/>
                  <a:pt x="9" y="14"/>
                </a:cubicBezTo>
                <a:cubicBezTo>
                  <a:pt x="17" y="3"/>
                  <a:pt x="33" y="0"/>
                  <a:pt x="44" y="9"/>
                </a:cubicBezTo>
                <a:lnTo>
                  <a:pt x="113" y="62"/>
                </a:lnTo>
                <a:close/>
              </a:path>
            </a:pathLst>
          </a:custGeom>
          <a:solidFill>
            <a:srgbClr val="32427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id="{59F8B0F8-EED6-4B78-B3C3-8020E37C3154}"/>
              </a:ext>
            </a:extLst>
          </p:cNvPr>
          <p:cNvSpPr/>
          <p:nvPr/>
        </p:nvSpPr>
        <p:spPr bwMode="auto">
          <a:xfrm>
            <a:off x="7107549" y="3670458"/>
            <a:ext cx="426656" cy="218468"/>
          </a:xfrm>
          <a:custGeom>
            <a:avLst/>
            <a:gdLst>
              <a:gd name="T0" fmla="*/ 117 w 140"/>
              <a:gd name="T1" fmla="*/ 20 h 72"/>
              <a:gd name="T2" fmla="*/ 137 w 140"/>
              <a:gd name="T3" fmla="*/ 49 h 72"/>
              <a:gd name="T4" fmla="*/ 108 w 140"/>
              <a:gd name="T5" fmla="*/ 69 h 72"/>
              <a:gd name="T6" fmla="*/ 22 w 140"/>
              <a:gd name="T7" fmla="*/ 52 h 72"/>
              <a:gd name="T8" fmla="*/ 3 w 140"/>
              <a:gd name="T9" fmla="*/ 23 h 72"/>
              <a:gd name="T10" fmla="*/ 32 w 140"/>
              <a:gd name="T11" fmla="*/ 3 h 72"/>
              <a:gd name="T12" fmla="*/ 117 w 140"/>
              <a:gd name="T13" fmla="*/ 20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0" h="72">
                <a:moveTo>
                  <a:pt x="117" y="20"/>
                </a:moveTo>
                <a:cubicBezTo>
                  <a:pt x="131" y="22"/>
                  <a:pt x="140" y="36"/>
                  <a:pt x="137" y="49"/>
                </a:cubicBezTo>
                <a:cubicBezTo>
                  <a:pt x="134" y="63"/>
                  <a:pt x="121" y="72"/>
                  <a:pt x="108" y="69"/>
                </a:cubicBezTo>
                <a:cubicBezTo>
                  <a:pt x="22" y="52"/>
                  <a:pt x="22" y="52"/>
                  <a:pt x="22" y="52"/>
                </a:cubicBezTo>
                <a:cubicBezTo>
                  <a:pt x="9" y="50"/>
                  <a:pt x="0" y="37"/>
                  <a:pt x="3" y="23"/>
                </a:cubicBezTo>
                <a:cubicBezTo>
                  <a:pt x="6" y="9"/>
                  <a:pt x="19" y="0"/>
                  <a:pt x="32" y="3"/>
                </a:cubicBezTo>
                <a:lnTo>
                  <a:pt x="117" y="20"/>
                </a:lnTo>
                <a:close/>
              </a:path>
            </a:pathLst>
          </a:custGeom>
          <a:solidFill>
            <a:srgbClr val="32427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4" name="Freeform 18">
            <a:extLst>
              <a:ext uri="{FF2B5EF4-FFF2-40B4-BE49-F238E27FC236}">
                <a16:creationId xmlns:a16="http://schemas.microsoft.com/office/drawing/2014/main" id="{9D4EE699-D04F-4D11-A4E5-D0E72E4B25B0}"/>
              </a:ext>
            </a:extLst>
          </p:cNvPr>
          <p:cNvSpPr/>
          <p:nvPr/>
        </p:nvSpPr>
        <p:spPr bwMode="auto">
          <a:xfrm>
            <a:off x="7293890" y="4375982"/>
            <a:ext cx="422800" cy="240315"/>
          </a:xfrm>
          <a:custGeom>
            <a:avLst/>
            <a:gdLst>
              <a:gd name="T0" fmla="*/ 105 w 139"/>
              <a:gd name="T1" fmla="*/ 4 h 79"/>
              <a:gd name="T2" fmla="*/ 136 w 139"/>
              <a:gd name="T3" fmla="*/ 22 h 79"/>
              <a:gd name="T4" fmla="*/ 118 w 139"/>
              <a:gd name="T5" fmla="*/ 52 h 79"/>
              <a:gd name="T6" fmla="*/ 34 w 139"/>
              <a:gd name="T7" fmla="*/ 75 h 79"/>
              <a:gd name="T8" fmla="*/ 4 w 139"/>
              <a:gd name="T9" fmla="*/ 57 h 79"/>
              <a:gd name="T10" fmla="*/ 21 w 139"/>
              <a:gd name="T11" fmla="*/ 26 h 79"/>
              <a:gd name="T12" fmla="*/ 105 w 139"/>
              <a:gd name="T13" fmla="*/ 4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9" h="79">
                <a:moveTo>
                  <a:pt x="105" y="4"/>
                </a:moveTo>
                <a:cubicBezTo>
                  <a:pt x="118" y="0"/>
                  <a:pt x="132" y="8"/>
                  <a:pt x="136" y="22"/>
                </a:cubicBezTo>
                <a:cubicBezTo>
                  <a:pt x="139" y="35"/>
                  <a:pt x="131" y="49"/>
                  <a:pt x="118" y="52"/>
                </a:cubicBezTo>
                <a:cubicBezTo>
                  <a:pt x="34" y="75"/>
                  <a:pt x="34" y="75"/>
                  <a:pt x="34" y="75"/>
                </a:cubicBezTo>
                <a:cubicBezTo>
                  <a:pt x="21" y="79"/>
                  <a:pt x="7" y="71"/>
                  <a:pt x="4" y="57"/>
                </a:cubicBezTo>
                <a:cubicBezTo>
                  <a:pt x="0" y="44"/>
                  <a:pt x="8" y="30"/>
                  <a:pt x="21" y="26"/>
                </a:cubicBezTo>
                <a:lnTo>
                  <a:pt x="105" y="4"/>
                </a:lnTo>
                <a:close/>
              </a:path>
            </a:pathLst>
          </a:custGeom>
          <a:solidFill>
            <a:srgbClr val="32427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5" name="Freeform 19">
            <a:extLst>
              <a:ext uri="{FF2B5EF4-FFF2-40B4-BE49-F238E27FC236}">
                <a16:creationId xmlns:a16="http://schemas.microsoft.com/office/drawing/2014/main" id="{269E0ECA-0B60-4C0C-B5F3-B710AB958111}"/>
              </a:ext>
            </a:extLst>
          </p:cNvPr>
          <p:cNvSpPr/>
          <p:nvPr/>
        </p:nvSpPr>
        <p:spPr bwMode="auto">
          <a:xfrm>
            <a:off x="10081286" y="4375982"/>
            <a:ext cx="425371" cy="240315"/>
          </a:xfrm>
          <a:custGeom>
            <a:avLst/>
            <a:gdLst>
              <a:gd name="T0" fmla="*/ 35 w 140"/>
              <a:gd name="T1" fmla="*/ 4 h 79"/>
              <a:gd name="T2" fmla="*/ 4 w 140"/>
              <a:gd name="T3" fmla="*/ 22 h 79"/>
              <a:gd name="T4" fmla="*/ 21 w 140"/>
              <a:gd name="T5" fmla="*/ 52 h 79"/>
              <a:gd name="T6" fmla="*/ 105 w 140"/>
              <a:gd name="T7" fmla="*/ 75 h 79"/>
              <a:gd name="T8" fmla="*/ 136 w 140"/>
              <a:gd name="T9" fmla="*/ 57 h 79"/>
              <a:gd name="T10" fmla="*/ 119 w 140"/>
              <a:gd name="T11" fmla="*/ 26 h 79"/>
              <a:gd name="T12" fmla="*/ 35 w 140"/>
              <a:gd name="T13" fmla="*/ 4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0" h="79">
                <a:moveTo>
                  <a:pt x="35" y="4"/>
                </a:moveTo>
                <a:cubicBezTo>
                  <a:pt x="21" y="0"/>
                  <a:pt x="8" y="8"/>
                  <a:pt x="4" y="22"/>
                </a:cubicBezTo>
                <a:cubicBezTo>
                  <a:pt x="0" y="35"/>
                  <a:pt x="8" y="49"/>
                  <a:pt x="21" y="52"/>
                </a:cubicBezTo>
                <a:cubicBezTo>
                  <a:pt x="105" y="75"/>
                  <a:pt x="105" y="75"/>
                  <a:pt x="105" y="75"/>
                </a:cubicBezTo>
                <a:cubicBezTo>
                  <a:pt x="119" y="79"/>
                  <a:pt x="132" y="71"/>
                  <a:pt x="136" y="57"/>
                </a:cubicBezTo>
                <a:cubicBezTo>
                  <a:pt x="140" y="44"/>
                  <a:pt x="132" y="30"/>
                  <a:pt x="119" y="26"/>
                </a:cubicBezTo>
                <a:lnTo>
                  <a:pt x="35" y="4"/>
                </a:lnTo>
                <a:close/>
              </a:path>
            </a:pathLst>
          </a:custGeom>
          <a:solidFill>
            <a:srgbClr val="32427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6" name="Freeform 20">
            <a:extLst>
              <a:ext uri="{FF2B5EF4-FFF2-40B4-BE49-F238E27FC236}">
                <a16:creationId xmlns:a16="http://schemas.microsoft.com/office/drawing/2014/main" id="{47FB6AAD-2533-4DB7-A218-4EAEDAF60467}"/>
              </a:ext>
            </a:extLst>
          </p:cNvPr>
          <p:cNvSpPr/>
          <p:nvPr/>
        </p:nvSpPr>
        <p:spPr bwMode="auto">
          <a:xfrm>
            <a:off x="7676852" y="2691207"/>
            <a:ext cx="2335039" cy="2748843"/>
          </a:xfrm>
          <a:custGeom>
            <a:avLst/>
            <a:gdLst>
              <a:gd name="T0" fmla="*/ 702 w 768"/>
              <a:gd name="T1" fmla="*/ 412 h 904"/>
              <a:gd name="T2" fmla="*/ 611 w 768"/>
              <a:gd name="T3" fmla="*/ 601 h 904"/>
              <a:gd name="T4" fmla="*/ 611 w 768"/>
              <a:gd name="T5" fmla="*/ 602 h 904"/>
              <a:gd name="T6" fmla="*/ 609 w 768"/>
              <a:gd name="T7" fmla="*/ 604 h 904"/>
              <a:gd name="T8" fmla="*/ 606 w 768"/>
              <a:gd name="T9" fmla="*/ 606 h 904"/>
              <a:gd name="T10" fmla="*/ 606 w 768"/>
              <a:gd name="T11" fmla="*/ 607 h 904"/>
              <a:gd name="T12" fmla="*/ 536 w 768"/>
              <a:gd name="T13" fmla="*/ 735 h 904"/>
              <a:gd name="T14" fmla="*/ 523 w 768"/>
              <a:gd name="T15" fmla="*/ 827 h 904"/>
              <a:gd name="T16" fmla="*/ 523 w 768"/>
              <a:gd name="T17" fmla="*/ 833 h 904"/>
              <a:gd name="T18" fmla="*/ 521 w 768"/>
              <a:gd name="T19" fmla="*/ 837 h 904"/>
              <a:gd name="T20" fmla="*/ 504 w 768"/>
              <a:gd name="T21" fmla="*/ 844 h 904"/>
              <a:gd name="T22" fmla="*/ 274 w 768"/>
              <a:gd name="T23" fmla="*/ 844 h 904"/>
              <a:gd name="T24" fmla="*/ 257 w 768"/>
              <a:gd name="T25" fmla="*/ 837 h 904"/>
              <a:gd name="T26" fmla="*/ 255 w 768"/>
              <a:gd name="T27" fmla="*/ 832 h 904"/>
              <a:gd name="T28" fmla="*/ 256 w 768"/>
              <a:gd name="T29" fmla="*/ 827 h 904"/>
              <a:gd name="T30" fmla="*/ 243 w 768"/>
              <a:gd name="T31" fmla="*/ 737 h 904"/>
              <a:gd name="T32" fmla="*/ 185 w 768"/>
              <a:gd name="T33" fmla="*/ 622 h 904"/>
              <a:gd name="T34" fmla="*/ 170 w 768"/>
              <a:gd name="T35" fmla="*/ 604 h 904"/>
              <a:gd name="T36" fmla="*/ 136 w 768"/>
              <a:gd name="T37" fmla="*/ 571 h 904"/>
              <a:gd name="T38" fmla="*/ 109 w 768"/>
              <a:gd name="T39" fmla="*/ 530 h 904"/>
              <a:gd name="T40" fmla="*/ 75 w 768"/>
              <a:gd name="T41" fmla="*/ 436 h 904"/>
              <a:gd name="T42" fmla="*/ 70 w 768"/>
              <a:gd name="T43" fmla="*/ 378 h 904"/>
              <a:gd name="T44" fmla="*/ 342 w 768"/>
              <a:gd name="T45" fmla="*/ 65 h 904"/>
              <a:gd name="T46" fmla="*/ 305 w 768"/>
              <a:gd name="T47" fmla="*/ 0 h 904"/>
              <a:gd name="T48" fmla="*/ 0 w 768"/>
              <a:gd name="T49" fmla="*/ 378 h 904"/>
              <a:gd name="T50" fmla="*/ 132 w 768"/>
              <a:gd name="T51" fmla="*/ 669 h 904"/>
              <a:gd name="T52" fmla="*/ 186 w 768"/>
              <a:gd name="T53" fmla="*/ 825 h 904"/>
              <a:gd name="T54" fmla="*/ 204 w 768"/>
              <a:gd name="T55" fmla="*/ 883 h 904"/>
              <a:gd name="T56" fmla="*/ 226 w 768"/>
              <a:gd name="T57" fmla="*/ 902 h 904"/>
              <a:gd name="T58" fmla="*/ 380 w 768"/>
              <a:gd name="T59" fmla="*/ 903 h 904"/>
              <a:gd name="T60" fmla="*/ 547 w 768"/>
              <a:gd name="T61" fmla="*/ 904 h 904"/>
              <a:gd name="T62" fmla="*/ 575 w 768"/>
              <a:gd name="T63" fmla="*/ 883 h 904"/>
              <a:gd name="T64" fmla="*/ 593 w 768"/>
              <a:gd name="T65" fmla="*/ 825 h 904"/>
              <a:gd name="T66" fmla="*/ 658 w 768"/>
              <a:gd name="T67" fmla="*/ 654 h 904"/>
              <a:gd name="T68" fmla="*/ 662 w 768"/>
              <a:gd name="T69" fmla="*/ 650 h 904"/>
              <a:gd name="T70" fmla="*/ 768 w 768"/>
              <a:gd name="T71" fmla="*/ 442 h 904"/>
              <a:gd name="T72" fmla="*/ 702 w 768"/>
              <a:gd name="T73" fmla="*/ 412 h 9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768" h="904">
                <a:moveTo>
                  <a:pt x="702" y="412"/>
                </a:moveTo>
                <a:cubicBezTo>
                  <a:pt x="694" y="485"/>
                  <a:pt x="661" y="552"/>
                  <a:pt x="611" y="601"/>
                </a:cubicBezTo>
                <a:cubicBezTo>
                  <a:pt x="611" y="602"/>
                  <a:pt x="611" y="602"/>
                  <a:pt x="611" y="602"/>
                </a:cubicBezTo>
                <a:cubicBezTo>
                  <a:pt x="610" y="603"/>
                  <a:pt x="609" y="603"/>
                  <a:pt x="609" y="604"/>
                </a:cubicBezTo>
                <a:cubicBezTo>
                  <a:pt x="609" y="604"/>
                  <a:pt x="608" y="605"/>
                  <a:pt x="606" y="606"/>
                </a:cubicBezTo>
                <a:cubicBezTo>
                  <a:pt x="606" y="607"/>
                  <a:pt x="606" y="607"/>
                  <a:pt x="606" y="607"/>
                </a:cubicBezTo>
                <a:cubicBezTo>
                  <a:pt x="595" y="619"/>
                  <a:pt x="556" y="665"/>
                  <a:pt x="536" y="735"/>
                </a:cubicBezTo>
                <a:cubicBezTo>
                  <a:pt x="528" y="762"/>
                  <a:pt x="523" y="793"/>
                  <a:pt x="523" y="827"/>
                </a:cubicBezTo>
                <a:cubicBezTo>
                  <a:pt x="523" y="829"/>
                  <a:pt x="523" y="831"/>
                  <a:pt x="523" y="833"/>
                </a:cubicBezTo>
                <a:cubicBezTo>
                  <a:pt x="523" y="833"/>
                  <a:pt x="522" y="835"/>
                  <a:pt x="521" y="837"/>
                </a:cubicBezTo>
                <a:cubicBezTo>
                  <a:pt x="519" y="839"/>
                  <a:pt x="514" y="842"/>
                  <a:pt x="504" y="844"/>
                </a:cubicBezTo>
                <a:cubicBezTo>
                  <a:pt x="274" y="844"/>
                  <a:pt x="274" y="844"/>
                  <a:pt x="274" y="844"/>
                </a:cubicBezTo>
                <a:cubicBezTo>
                  <a:pt x="265" y="842"/>
                  <a:pt x="260" y="840"/>
                  <a:pt x="257" y="837"/>
                </a:cubicBezTo>
                <a:cubicBezTo>
                  <a:pt x="256" y="836"/>
                  <a:pt x="255" y="833"/>
                  <a:pt x="255" y="832"/>
                </a:cubicBezTo>
                <a:cubicBezTo>
                  <a:pt x="256" y="830"/>
                  <a:pt x="256" y="830"/>
                  <a:pt x="256" y="827"/>
                </a:cubicBezTo>
                <a:cubicBezTo>
                  <a:pt x="256" y="794"/>
                  <a:pt x="251" y="764"/>
                  <a:pt x="243" y="737"/>
                </a:cubicBezTo>
                <a:cubicBezTo>
                  <a:pt x="227" y="683"/>
                  <a:pt x="201" y="643"/>
                  <a:pt x="185" y="622"/>
                </a:cubicBezTo>
                <a:cubicBezTo>
                  <a:pt x="180" y="616"/>
                  <a:pt x="175" y="610"/>
                  <a:pt x="170" y="604"/>
                </a:cubicBezTo>
                <a:cubicBezTo>
                  <a:pt x="159" y="593"/>
                  <a:pt x="146" y="583"/>
                  <a:pt x="136" y="571"/>
                </a:cubicBezTo>
                <a:cubicBezTo>
                  <a:pt x="125" y="558"/>
                  <a:pt x="116" y="544"/>
                  <a:pt x="109" y="530"/>
                </a:cubicBezTo>
                <a:cubicBezTo>
                  <a:pt x="94" y="501"/>
                  <a:pt x="81" y="469"/>
                  <a:pt x="75" y="436"/>
                </a:cubicBezTo>
                <a:cubicBezTo>
                  <a:pt x="72" y="417"/>
                  <a:pt x="70" y="397"/>
                  <a:pt x="70" y="378"/>
                </a:cubicBezTo>
                <a:cubicBezTo>
                  <a:pt x="70" y="219"/>
                  <a:pt x="189" y="87"/>
                  <a:pt x="342" y="65"/>
                </a:cubicBezTo>
                <a:cubicBezTo>
                  <a:pt x="305" y="0"/>
                  <a:pt x="305" y="0"/>
                  <a:pt x="305" y="0"/>
                </a:cubicBezTo>
                <a:cubicBezTo>
                  <a:pt x="131" y="38"/>
                  <a:pt x="0" y="193"/>
                  <a:pt x="0" y="378"/>
                </a:cubicBezTo>
                <a:cubicBezTo>
                  <a:pt x="0" y="494"/>
                  <a:pt x="51" y="598"/>
                  <a:pt x="132" y="669"/>
                </a:cubicBezTo>
                <a:cubicBezTo>
                  <a:pt x="151" y="694"/>
                  <a:pt x="185" y="750"/>
                  <a:pt x="186" y="825"/>
                </a:cubicBezTo>
                <a:cubicBezTo>
                  <a:pt x="184" y="841"/>
                  <a:pt x="188" y="864"/>
                  <a:pt x="204" y="883"/>
                </a:cubicBezTo>
                <a:cubicBezTo>
                  <a:pt x="210" y="890"/>
                  <a:pt x="218" y="897"/>
                  <a:pt x="226" y="902"/>
                </a:cubicBezTo>
                <a:cubicBezTo>
                  <a:pt x="380" y="903"/>
                  <a:pt x="380" y="903"/>
                  <a:pt x="380" y="903"/>
                </a:cubicBezTo>
                <a:cubicBezTo>
                  <a:pt x="547" y="904"/>
                  <a:pt x="547" y="904"/>
                  <a:pt x="547" y="904"/>
                </a:cubicBezTo>
                <a:cubicBezTo>
                  <a:pt x="558" y="899"/>
                  <a:pt x="567" y="892"/>
                  <a:pt x="575" y="883"/>
                </a:cubicBezTo>
                <a:cubicBezTo>
                  <a:pt x="590" y="864"/>
                  <a:pt x="594" y="841"/>
                  <a:pt x="593" y="825"/>
                </a:cubicBezTo>
                <a:cubicBezTo>
                  <a:pt x="594" y="723"/>
                  <a:pt x="657" y="655"/>
                  <a:pt x="658" y="654"/>
                </a:cubicBezTo>
                <a:cubicBezTo>
                  <a:pt x="660" y="653"/>
                  <a:pt x="661" y="652"/>
                  <a:pt x="662" y="650"/>
                </a:cubicBezTo>
                <a:cubicBezTo>
                  <a:pt x="717" y="595"/>
                  <a:pt x="755" y="522"/>
                  <a:pt x="768" y="442"/>
                </a:cubicBezTo>
                <a:cubicBezTo>
                  <a:pt x="750" y="433"/>
                  <a:pt x="720" y="420"/>
                  <a:pt x="702" y="412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7" name="Freeform 33">
            <a:extLst>
              <a:ext uri="{FF2B5EF4-FFF2-40B4-BE49-F238E27FC236}">
                <a16:creationId xmlns:a16="http://schemas.microsoft.com/office/drawing/2014/main" id="{80422280-E68C-42A8-BB4D-98EF37EC0E33}"/>
              </a:ext>
            </a:extLst>
          </p:cNvPr>
          <p:cNvSpPr/>
          <p:nvPr/>
        </p:nvSpPr>
        <p:spPr bwMode="auto">
          <a:xfrm>
            <a:off x="7683278" y="2146322"/>
            <a:ext cx="704238" cy="298145"/>
          </a:xfrm>
          <a:custGeom>
            <a:avLst/>
            <a:gdLst>
              <a:gd name="T0" fmla="*/ 232 w 232"/>
              <a:gd name="T1" fmla="*/ 44 h 98"/>
              <a:gd name="T2" fmla="*/ 225 w 232"/>
              <a:gd name="T3" fmla="*/ 34 h 98"/>
              <a:gd name="T4" fmla="*/ 10 w 232"/>
              <a:gd name="T5" fmla="*/ 0 h 98"/>
              <a:gd name="T6" fmla="*/ 0 w 232"/>
              <a:gd name="T7" fmla="*/ 7 h 98"/>
              <a:gd name="T8" fmla="*/ 232 w 232"/>
              <a:gd name="T9" fmla="*/ 44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2" h="98">
                <a:moveTo>
                  <a:pt x="232" y="44"/>
                </a:moveTo>
                <a:cubicBezTo>
                  <a:pt x="225" y="34"/>
                  <a:pt x="225" y="34"/>
                  <a:pt x="225" y="34"/>
                </a:cubicBezTo>
                <a:cubicBezTo>
                  <a:pt x="157" y="84"/>
                  <a:pt x="60" y="69"/>
                  <a:pt x="10" y="0"/>
                </a:cubicBezTo>
                <a:cubicBezTo>
                  <a:pt x="0" y="7"/>
                  <a:pt x="0" y="7"/>
                  <a:pt x="0" y="7"/>
                </a:cubicBezTo>
                <a:cubicBezTo>
                  <a:pt x="54" y="81"/>
                  <a:pt x="158" y="98"/>
                  <a:pt x="232" y="44"/>
                </a:cubicBezTo>
                <a:close/>
              </a:path>
            </a:pathLst>
          </a:custGeom>
          <a:solidFill>
            <a:srgbClr val="32427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8" name="Freeform 34">
            <a:extLst>
              <a:ext uri="{FF2B5EF4-FFF2-40B4-BE49-F238E27FC236}">
                <a16:creationId xmlns:a16="http://schemas.microsoft.com/office/drawing/2014/main" id="{9374B757-FEA4-4445-B93F-14BEE759C443}"/>
              </a:ext>
            </a:extLst>
          </p:cNvPr>
          <p:cNvSpPr/>
          <p:nvPr/>
        </p:nvSpPr>
        <p:spPr bwMode="auto">
          <a:xfrm>
            <a:off x="7672997" y="2130901"/>
            <a:ext cx="57830" cy="57830"/>
          </a:xfrm>
          <a:custGeom>
            <a:avLst/>
            <a:gdLst>
              <a:gd name="T0" fmla="*/ 45 w 45"/>
              <a:gd name="T1" fmla="*/ 12 h 45"/>
              <a:gd name="T2" fmla="*/ 3 w 45"/>
              <a:gd name="T3" fmla="*/ 0 h 45"/>
              <a:gd name="T4" fmla="*/ 0 w 45"/>
              <a:gd name="T5" fmla="*/ 45 h 45"/>
              <a:gd name="T6" fmla="*/ 45 w 45"/>
              <a:gd name="T7" fmla="*/ 12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45">
                <a:moveTo>
                  <a:pt x="45" y="12"/>
                </a:moveTo>
                <a:lnTo>
                  <a:pt x="3" y="0"/>
                </a:lnTo>
                <a:lnTo>
                  <a:pt x="0" y="45"/>
                </a:lnTo>
                <a:lnTo>
                  <a:pt x="45" y="12"/>
                </a:lnTo>
                <a:close/>
              </a:path>
            </a:pathLst>
          </a:custGeom>
          <a:solidFill>
            <a:srgbClr val="32427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9" name="Freeform 35">
            <a:extLst>
              <a:ext uri="{FF2B5EF4-FFF2-40B4-BE49-F238E27FC236}">
                <a16:creationId xmlns:a16="http://schemas.microsoft.com/office/drawing/2014/main" id="{1532B04D-A647-4C01-B619-CB22FEAE62B9}"/>
              </a:ext>
            </a:extLst>
          </p:cNvPr>
          <p:cNvSpPr/>
          <p:nvPr/>
        </p:nvSpPr>
        <p:spPr bwMode="auto">
          <a:xfrm>
            <a:off x="10214937" y="3764271"/>
            <a:ext cx="602715" cy="449787"/>
          </a:xfrm>
          <a:custGeom>
            <a:avLst/>
            <a:gdLst>
              <a:gd name="T0" fmla="*/ 0 w 198"/>
              <a:gd name="T1" fmla="*/ 129 h 148"/>
              <a:gd name="T2" fmla="*/ 3 w 198"/>
              <a:gd name="T3" fmla="*/ 117 h 148"/>
              <a:gd name="T4" fmla="*/ 186 w 198"/>
              <a:gd name="T5" fmla="*/ 0 h 148"/>
              <a:gd name="T6" fmla="*/ 198 w 198"/>
              <a:gd name="T7" fmla="*/ 2 h 148"/>
              <a:gd name="T8" fmla="*/ 0 w 198"/>
              <a:gd name="T9" fmla="*/ 129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8" h="148">
                <a:moveTo>
                  <a:pt x="0" y="129"/>
                </a:moveTo>
                <a:cubicBezTo>
                  <a:pt x="3" y="117"/>
                  <a:pt x="3" y="117"/>
                  <a:pt x="3" y="117"/>
                </a:cubicBezTo>
                <a:cubicBezTo>
                  <a:pt x="86" y="135"/>
                  <a:pt x="168" y="83"/>
                  <a:pt x="186" y="0"/>
                </a:cubicBezTo>
                <a:cubicBezTo>
                  <a:pt x="198" y="2"/>
                  <a:pt x="198" y="2"/>
                  <a:pt x="198" y="2"/>
                </a:cubicBezTo>
                <a:cubicBezTo>
                  <a:pt x="178" y="92"/>
                  <a:pt x="90" y="148"/>
                  <a:pt x="0" y="129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0" name="Freeform 36">
            <a:extLst>
              <a:ext uri="{FF2B5EF4-FFF2-40B4-BE49-F238E27FC236}">
                <a16:creationId xmlns:a16="http://schemas.microsoft.com/office/drawing/2014/main" id="{5D9F3C7B-FFF2-4102-84E8-4A733325FEC0}"/>
              </a:ext>
            </a:extLst>
          </p:cNvPr>
          <p:cNvSpPr/>
          <p:nvPr/>
        </p:nvSpPr>
        <p:spPr bwMode="auto">
          <a:xfrm>
            <a:off x="10764963" y="3733429"/>
            <a:ext cx="70681" cy="52689"/>
          </a:xfrm>
          <a:custGeom>
            <a:avLst/>
            <a:gdLst>
              <a:gd name="T0" fmla="*/ 0 w 55"/>
              <a:gd name="T1" fmla="*/ 29 h 41"/>
              <a:gd name="T2" fmla="*/ 34 w 55"/>
              <a:gd name="T3" fmla="*/ 0 h 41"/>
              <a:gd name="T4" fmla="*/ 55 w 55"/>
              <a:gd name="T5" fmla="*/ 41 h 41"/>
              <a:gd name="T6" fmla="*/ 0 w 55"/>
              <a:gd name="T7" fmla="*/ 29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" h="41">
                <a:moveTo>
                  <a:pt x="0" y="29"/>
                </a:moveTo>
                <a:lnTo>
                  <a:pt x="34" y="0"/>
                </a:lnTo>
                <a:lnTo>
                  <a:pt x="55" y="41"/>
                </a:lnTo>
                <a:lnTo>
                  <a:pt x="0" y="2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1" name="Oval 37">
            <a:extLst>
              <a:ext uri="{FF2B5EF4-FFF2-40B4-BE49-F238E27FC236}">
                <a16:creationId xmlns:a16="http://schemas.microsoft.com/office/drawing/2014/main" id="{887F3280-BA99-4795-B5C4-E2B1CA267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90997" y="3980169"/>
            <a:ext cx="244171" cy="24288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2" name="Freeform 41">
            <a:extLst>
              <a:ext uri="{FF2B5EF4-FFF2-40B4-BE49-F238E27FC236}">
                <a16:creationId xmlns:a16="http://schemas.microsoft.com/office/drawing/2014/main" id="{8520BA68-214C-4E19-8799-CE6013BC13A2}"/>
              </a:ext>
            </a:extLst>
          </p:cNvPr>
          <p:cNvSpPr/>
          <p:nvPr/>
        </p:nvSpPr>
        <p:spPr bwMode="auto">
          <a:xfrm>
            <a:off x="9513270" y="1158074"/>
            <a:ext cx="1100051" cy="1101336"/>
          </a:xfrm>
          <a:custGeom>
            <a:avLst/>
            <a:gdLst>
              <a:gd name="T0" fmla="*/ 362 w 362"/>
              <a:gd name="T1" fmla="*/ 362 h 362"/>
              <a:gd name="T2" fmla="*/ 346 w 362"/>
              <a:gd name="T3" fmla="*/ 362 h 362"/>
              <a:gd name="T4" fmla="*/ 0 w 362"/>
              <a:gd name="T5" fmla="*/ 16 h 362"/>
              <a:gd name="T6" fmla="*/ 0 w 362"/>
              <a:gd name="T7" fmla="*/ 0 h 362"/>
              <a:gd name="T8" fmla="*/ 362 w 362"/>
              <a:gd name="T9" fmla="*/ 362 h 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2" h="362">
                <a:moveTo>
                  <a:pt x="362" y="362"/>
                </a:moveTo>
                <a:cubicBezTo>
                  <a:pt x="346" y="362"/>
                  <a:pt x="346" y="362"/>
                  <a:pt x="346" y="362"/>
                </a:cubicBezTo>
                <a:cubicBezTo>
                  <a:pt x="346" y="171"/>
                  <a:pt x="191" y="16"/>
                  <a:pt x="0" y="16"/>
                </a:cubicBezTo>
                <a:cubicBezTo>
                  <a:pt x="0" y="0"/>
                  <a:pt x="0" y="0"/>
                  <a:pt x="0" y="0"/>
                </a:cubicBezTo>
                <a:cubicBezTo>
                  <a:pt x="200" y="0"/>
                  <a:pt x="362" y="162"/>
                  <a:pt x="362" y="362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3" name="Freeform 42">
            <a:extLst>
              <a:ext uri="{FF2B5EF4-FFF2-40B4-BE49-F238E27FC236}">
                <a16:creationId xmlns:a16="http://schemas.microsoft.com/office/drawing/2014/main" id="{6927074D-81C4-44CE-818E-C2C91037E256}"/>
              </a:ext>
            </a:extLst>
          </p:cNvPr>
          <p:cNvSpPr/>
          <p:nvPr/>
        </p:nvSpPr>
        <p:spPr bwMode="auto">
          <a:xfrm>
            <a:off x="9451585" y="1104100"/>
            <a:ext cx="100239" cy="154213"/>
          </a:xfrm>
          <a:custGeom>
            <a:avLst/>
            <a:gdLst>
              <a:gd name="T0" fmla="*/ 78 w 78"/>
              <a:gd name="T1" fmla="*/ 0 h 120"/>
              <a:gd name="T2" fmla="*/ 0 w 78"/>
              <a:gd name="T3" fmla="*/ 56 h 120"/>
              <a:gd name="T4" fmla="*/ 74 w 78"/>
              <a:gd name="T5" fmla="*/ 120 h 120"/>
              <a:gd name="T6" fmla="*/ 78 w 78"/>
              <a:gd name="T7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" h="120">
                <a:moveTo>
                  <a:pt x="78" y="0"/>
                </a:moveTo>
                <a:lnTo>
                  <a:pt x="0" y="56"/>
                </a:lnTo>
                <a:lnTo>
                  <a:pt x="74" y="120"/>
                </a:lnTo>
                <a:lnTo>
                  <a:pt x="78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4" name="Oval 43">
            <a:extLst>
              <a:ext uri="{FF2B5EF4-FFF2-40B4-BE49-F238E27FC236}">
                <a16:creationId xmlns:a16="http://schemas.microsoft.com/office/drawing/2014/main" id="{8BCFC4C3-0EE2-4843-9815-83057CD1AA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21125" y="1344415"/>
            <a:ext cx="355974" cy="35854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5" name="TextBox 65">
            <a:extLst>
              <a:ext uri="{FF2B5EF4-FFF2-40B4-BE49-F238E27FC236}">
                <a16:creationId xmlns:a16="http://schemas.microsoft.com/office/drawing/2014/main" id="{66331BDB-8E45-429E-BAAD-3A1552081406}"/>
              </a:ext>
            </a:extLst>
          </p:cNvPr>
          <p:cNvSpPr txBox="1"/>
          <p:nvPr/>
        </p:nvSpPr>
        <p:spPr>
          <a:xfrm>
            <a:off x="10072991" y="1364360"/>
            <a:ext cx="44196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02</a:t>
            </a:r>
          </a:p>
        </p:txBody>
      </p:sp>
      <p:sp>
        <p:nvSpPr>
          <p:cNvPr id="36" name="AutoShape 115">
            <a:extLst>
              <a:ext uri="{FF2B5EF4-FFF2-40B4-BE49-F238E27FC236}">
                <a16:creationId xmlns:a16="http://schemas.microsoft.com/office/drawing/2014/main" id="{C7F7996A-702B-4684-88F0-0209DEF72379}"/>
              </a:ext>
            </a:extLst>
          </p:cNvPr>
          <p:cNvSpPr>
            <a:spLocks noChangeAspect="1"/>
          </p:cNvSpPr>
          <p:nvPr/>
        </p:nvSpPr>
        <p:spPr bwMode="auto">
          <a:xfrm>
            <a:off x="8605355" y="3639561"/>
            <a:ext cx="496025" cy="49616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357" y="18801"/>
                </a:moveTo>
                <a:cubicBezTo>
                  <a:pt x="21518" y="18965"/>
                  <a:pt x="21599" y="19177"/>
                  <a:pt x="21599" y="19436"/>
                </a:cubicBezTo>
                <a:cubicBezTo>
                  <a:pt x="21599" y="19580"/>
                  <a:pt x="21518" y="19775"/>
                  <a:pt x="21357" y="20018"/>
                </a:cubicBezTo>
                <a:cubicBezTo>
                  <a:pt x="21193" y="20261"/>
                  <a:pt x="20989" y="20504"/>
                  <a:pt x="20746" y="20741"/>
                </a:cubicBezTo>
                <a:cubicBezTo>
                  <a:pt x="20503" y="20978"/>
                  <a:pt x="20260" y="21184"/>
                  <a:pt x="20023" y="21348"/>
                </a:cubicBezTo>
                <a:cubicBezTo>
                  <a:pt x="19783" y="21518"/>
                  <a:pt x="19593" y="21599"/>
                  <a:pt x="19447" y="21599"/>
                </a:cubicBezTo>
                <a:cubicBezTo>
                  <a:pt x="19189" y="21599"/>
                  <a:pt x="18975" y="21515"/>
                  <a:pt x="18811" y="21343"/>
                </a:cubicBezTo>
                <a:lnTo>
                  <a:pt x="13957" y="16502"/>
                </a:lnTo>
                <a:cubicBezTo>
                  <a:pt x="13217" y="16980"/>
                  <a:pt x="12428" y="17350"/>
                  <a:pt x="11589" y="17604"/>
                </a:cubicBezTo>
                <a:cubicBezTo>
                  <a:pt x="10750" y="17864"/>
                  <a:pt x="9891" y="17991"/>
                  <a:pt x="9007" y="17991"/>
                </a:cubicBezTo>
                <a:cubicBezTo>
                  <a:pt x="7769" y="17991"/>
                  <a:pt x="6608" y="17759"/>
                  <a:pt x="5517" y="17290"/>
                </a:cubicBezTo>
                <a:cubicBezTo>
                  <a:pt x="4427" y="16822"/>
                  <a:pt x="3469" y="16175"/>
                  <a:pt x="2644" y="15353"/>
                </a:cubicBezTo>
                <a:cubicBezTo>
                  <a:pt x="1816" y="14534"/>
                  <a:pt x="1172" y="13580"/>
                  <a:pt x="700" y="12487"/>
                </a:cubicBezTo>
                <a:cubicBezTo>
                  <a:pt x="231" y="11400"/>
                  <a:pt x="0" y="10236"/>
                  <a:pt x="0" y="8999"/>
                </a:cubicBezTo>
                <a:cubicBezTo>
                  <a:pt x="0" y="7768"/>
                  <a:pt x="231" y="6602"/>
                  <a:pt x="700" y="5515"/>
                </a:cubicBezTo>
                <a:cubicBezTo>
                  <a:pt x="1169" y="4422"/>
                  <a:pt x="1816" y="3467"/>
                  <a:pt x="2644" y="2645"/>
                </a:cubicBezTo>
                <a:cubicBezTo>
                  <a:pt x="3469" y="1827"/>
                  <a:pt x="4424" y="1180"/>
                  <a:pt x="5512" y="708"/>
                </a:cubicBezTo>
                <a:cubicBezTo>
                  <a:pt x="6600" y="237"/>
                  <a:pt x="7764" y="0"/>
                  <a:pt x="9007" y="0"/>
                </a:cubicBezTo>
                <a:cubicBezTo>
                  <a:pt x="10244" y="0"/>
                  <a:pt x="11403" y="237"/>
                  <a:pt x="12488" y="708"/>
                </a:cubicBezTo>
                <a:cubicBezTo>
                  <a:pt x="13573" y="1180"/>
                  <a:pt x="14530" y="1827"/>
                  <a:pt x="15358" y="2645"/>
                </a:cubicBezTo>
                <a:cubicBezTo>
                  <a:pt x="16183" y="3467"/>
                  <a:pt x="16830" y="4422"/>
                  <a:pt x="17299" y="5515"/>
                </a:cubicBezTo>
                <a:cubicBezTo>
                  <a:pt x="17768" y="6602"/>
                  <a:pt x="18003" y="7768"/>
                  <a:pt x="18003" y="8999"/>
                </a:cubicBezTo>
                <a:cubicBezTo>
                  <a:pt x="18003" y="9886"/>
                  <a:pt x="17873" y="10747"/>
                  <a:pt x="17616" y="11589"/>
                </a:cubicBezTo>
                <a:cubicBezTo>
                  <a:pt x="17359" y="12433"/>
                  <a:pt x="16991" y="13218"/>
                  <a:pt x="16514" y="13947"/>
                </a:cubicBezTo>
                <a:lnTo>
                  <a:pt x="21357" y="18801"/>
                </a:lnTo>
                <a:close/>
                <a:moveTo>
                  <a:pt x="3596" y="8999"/>
                </a:moveTo>
                <a:cubicBezTo>
                  <a:pt x="3596" y="9759"/>
                  <a:pt x="3740" y="10465"/>
                  <a:pt x="4028" y="11117"/>
                </a:cubicBezTo>
                <a:cubicBezTo>
                  <a:pt x="4317" y="11770"/>
                  <a:pt x="4707" y="12337"/>
                  <a:pt x="5193" y="12820"/>
                </a:cubicBezTo>
                <a:cubicBezTo>
                  <a:pt x="5679" y="13300"/>
                  <a:pt x="6252" y="13684"/>
                  <a:pt x="6908" y="13969"/>
                </a:cubicBezTo>
                <a:cubicBezTo>
                  <a:pt x="7566" y="14252"/>
                  <a:pt x="8264" y="14393"/>
                  <a:pt x="9004" y="14393"/>
                </a:cubicBezTo>
                <a:cubicBezTo>
                  <a:pt x="9744" y="14393"/>
                  <a:pt x="10439" y="14252"/>
                  <a:pt x="11092" y="13969"/>
                </a:cubicBezTo>
                <a:cubicBezTo>
                  <a:pt x="11745" y="13684"/>
                  <a:pt x="12318" y="13300"/>
                  <a:pt x="12801" y="12820"/>
                </a:cubicBezTo>
                <a:cubicBezTo>
                  <a:pt x="13290" y="12337"/>
                  <a:pt x="13677" y="11770"/>
                  <a:pt x="13965" y="11117"/>
                </a:cubicBezTo>
                <a:cubicBezTo>
                  <a:pt x="14254" y="10465"/>
                  <a:pt x="14398" y="9759"/>
                  <a:pt x="14398" y="8999"/>
                </a:cubicBezTo>
                <a:cubicBezTo>
                  <a:pt x="14398" y="8259"/>
                  <a:pt x="14254" y="7565"/>
                  <a:pt x="13965" y="6912"/>
                </a:cubicBezTo>
                <a:cubicBezTo>
                  <a:pt x="13674" y="6257"/>
                  <a:pt x="13290" y="5684"/>
                  <a:pt x="12801" y="5192"/>
                </a:cubicBezTo>
                <a:cubicBezTo>
                  <a:pt x="12315" y="4704"/>
                  <a:pt x="11745" y="4317"/>
                  <a:pt x="11092" y="4032"/>
                </a:cubicBezTo>
                <a:cubicBezTo>
                  <a:pt x="10439" y="3749"/>
                  <a:pt x="9741" y="3605"/>
                  <a:pt x="9004" y="3605"/>
                </a:cubicBezTo>
                <a:cubicBezTo>
                  <a:pt x="8267" y="3605"/>
                  <a:pt x="7566" y="3749"/>
                  <a:pt x="6908" y="4032"/>
                </a:cubicBezTo>
                <a:cubicBezTo>
                  <a:pt x="6252" y="4317"/>
                  <a:pt x="5676" y="4704"/>
                  <a:pt x="5193" y="5192"/>
                </a:cubicBezTo>
                <a:cubicBezTo>
                  <a:pt x="4707" y="5684"/>
                  <a:pt x="4317" y="6257"/>
                  <a:pt x="4028" y="6912"/>
                </a:cubicBezTo>
                <a:cubicBezTo>
                  <a:pt x="3740" y="7565"/>
                  <a:pt x="3596" y="8256"/>
                  <a:pt x="3596" y="8999"/>
                </a:cubicBezTo>
                <a:moveTo>
                  <a:pt x="9007" y="5591"/>
                </a:moveTo>
                <a:cubicBezTo>
                  <a:pt x="9185" y="5591"/>
                  <a:pt x="9343" y="5656"/>
                  <a:pt x="9473" y="5785"/>
                </a:cubicBezTo>
                <a:cubicBezTo>
                  <a:pt x="9603" y="5918"/>
                  <a:pt x="9668" y="6082"/>
                  <a:pt x="9668" y="6279"/>
                </a:cubicBezTo>
                <a:cubicBezTo>
                  <a:pt x="9668" y="6460"/>
                  <a:pt x="9603" y="6616"/>
                  <a:pt x="9473" y="6745"/>
                </a:cubicBezTo>
                <a:cubicBezTo>
                  <a:pt x="9343" y="6878"/>
                  <a:pt x="9185" y="6943"/>
                  <a:pt x="9007" y="6943"/>
                </a:cubicBezTo>
                <a:cubicBezTo>
                  <a:pt x="8439" y="6943"/>
                  <a:pt x="7953" y="7144"/>
                  <a:pt x="7552" y="7536"/>
                </a:cubicBezTo>
                <a:cubicBezTo>
                  <a:pt x="7151" y="7934"/>
                  <a:pt x="6950" y="8423"/>
                  <a:pt x="6950" y="8996"/>
                </a:cubicBezTo>
                <a:cubicBezTo>
                  <a:pt x="6950" y="9180"/>
                  <a:pt x="6885" y="9332"/>
                  <a:pt x="6755" y="9465"/>
                </a:cubicBezTo>
                <a:cubicBezTo>
                  <a:pt x="6622" y="9595"/>
                  <a:pt x="6467" y="9657"/>
                  <a:pt x="6289" y="9657"/>
                </a:cubicBezTo>
                <a:cubicBezTo>
                  <a:pt x="6080" y="9657"/>
                  <a:pt x="5913" y="9595"/>
                  <a:pt x="5786" y="9465"/>
                </a:cubicBezTo>
                <a:cubicBezTo>
                  <a:pt x="5659" y="9332"/>
                  <a:pt x="5599" y="9180"/>
                  <a:pt x="5599" y="8996"/>
                </a:cubicBezTo>
                <a:cubicBezTo>
                  <a:pt x="5599" y="8539"/>
                  <a:pt x="5684" y="8104"/>
                  <a:pt x="5862" y="7686"/>
                </a:cubicBezTo>
                <a:cubicBezTo>
                  <a:pt x="6037" y="7271"/>
                  <a:pt x="6280" y="6907"/>
                  <a:pt x="6597" y="6590"/>
                </a:cubicBezTo>
                <a:cubicBezTo>
                  <a:pt x="6905" y="6277"/>
                  <a:pt x="7264" y="6028"/>
                  <a:pt x="7676" y="5856"/>
                </a:cubicBezTo>
                <a:cubicBezTo>
                  <a:pt x="8086" y="5681"/>
                  <a:pt x="8529" y="5591"/>
                  <a:pt x="9007" y="5591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50789" tIns="50789" rIns="50789" bIns="50789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3600" b="0" i="0" u="none" strike="noStrike" kern="1200" cap="none" spc="0" normalizeH="0" baseline="0" noProof="0" dirty="0">
              <a:ln>
                <a:noFill/>
              </a:ln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ea typeface="+mn-ea"/>
              <a:cs typeface="Gill Sans" charset="0"/>
              <a:sym typeface="Gill Sans" charset="0"/>
            </a:endParaRPr>
          </a:p>
        </p:txBody>
      </p:sp>
      <p:sp>
        <p:nvSpPr>
          <p:cNvPr id="37" name="Freeform 290">
            <a:extLst>
              <a:ext uri="{FF2B5EF4-FFF2-40B4-BE49-F238E27FC236}">
                <a16:creationId xmlns:a16="http://schemas.microsoft.com/office/drawing/2014/main" id="{0AB491D7-948F-4F13-BFBA-2CC9213075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90175" y="1747719"/>
            <a:ext cx="276540" cy="214190"/>
          </a:xfrm>
          <a:custGeom>
            <a:avLst/>
            <a:gdLst>
              <a:gd name="T0" fmla="*/ 995 w 996"/>
              <a:gd name="T1" fmla="*/ 409 h 770"/>
              <a:gd name="T2" fmla="*/ 836 w 996"/>
              <a:gd name="T3" fmla="*/ 409 h 770"/>
              <a:gd name="T4" fmla="*/ 543 w 996"/>
              <a:gd name="T5" fmla="*/ 192 h 770"/>
              <a:gd name="T6" fmla="*/ 384 w 996"/>
              <a:gd name="T7" fmla="*/ 275 h 770"/>
              <a:gd name="T8" fmla="*/ 360 w 996"/>
              <a:gd name="T9" fmla="*/ 158 h 770"/>
              <a:gd name="T10" fmla="*/ 702 w 996"/>
              <a:gd name="T11" fmla="*/ 33 h 770"/>
              <a:gd name="T12" fmla="*/ 836 w 996"/>
              <a:gd name="T13" fmla="*/ 133 h 770"/>
              <a:gd name="T14" fmla="*/ 334 w 996"/>
              <a:gd name="T15" fmla="*/ 626 h 770"/>
              <a:gd name="T16" fmla="*/ 276 w 996"/>
              <a:gd name="T17" fmla="*/ 551 h 770"/>
              <a:gd name="T18" fmla="*/ 209 w 996"/>
              <a:gd name="T19" fmla="*/ 484 h 770"/>
              <a:gd name="T20" fmla="*/ 109 w 996"/>
              <a:gd name="T21" fmla="*/ 434 h 770"/>
              <a:gd name="T22" fmla="*/ 159 w 996"/>
              <a:gd name="T23" fmla="*/ 535 h 770"/>
              <a:gd name="T24" fmla="*/ 226 w 996"/>
              <a:gd name="T25" fmla="*/ 602 h 770"/>
              <a:gd name="T26" fmla="*/ 293 w 996"/>
              <a:gd name="T27" fmla="*/ 668 h 770"/>
              <a:gd name="T28" fmla="*/ 393 w 996"/>
              <a:gd name="T29" fmla="*/ 727 h 770"/>
              <a:gd name="T30" fmla="*/ 334 w 996"/>
              <a:gd name="T31" fmla="*/ 626 h 770"/>
              <a:gd name="T32" fmla="*/ 594 w 996"/>
              <a:gd name="T33" fmla="*/ 267 h 770"/>
              <a:gd name="T34" fmla="*/ 443 w 996"/>
              <a:gd name="T35" fmla="*/ 301 h 770"/>
              <a:gd name="T36" fmla="*/ 284 w 996"/>
              <a:gd name="T37" fmla="*/ 217 h 770"/>
              <a:gd name="T38" fmla="*/ 460 w 996"/>
              <a:gd name="T39" fmla="*/ 50 h 770"/>
              <a:gd name="T40" fmla="*/ 184 w 996"/>
              <a:gd name="T41" fmla="*/ 100 h 770"/>
              <a:gd name="T42" fmla="*/ 0 w 996"/>
              <a:gd name="T43" fmla="*/ 66 h 770"/>
              <a:gd name="T44" fmla="*/ 50 w 996"/>
              <a:gd name="T45" fmla="*/ 443 h 770"/>
              <a:gd name="T46" fmla="*/ 234 w 996"/>
              <a:gd name="T47" fmla="*/ 392 h 770"/>
              <a:gd name="T48" fmla="*/ 293 w 996"/>
              <a:gd name="T49" fmla="*/ 468 h 770"/>
              <a:gd name="T50" fmla="*/ 360 w 996"/>
              <a:gd name="T51" fmla="*/ 535 h 770"/>
              <a:gd name="T52" fmla="*/ 426 w 996"/>
              <a:gd name="T53" fmla="*/ 610 h 770"/>
              <a:gd name="T54" fmla="*/ 477 w 996"/>
              <a:gd name="T55" fmla="*/ 727 h 770"/>
              <a:gd name="T56" fmla="*/ 543 w 996"/>
              <a:gd name="T57" fmla="*/ 660 h 770"/>
              <a:gd name="T58" fmla="*/ 485 w 996"/>
              <a:gd name="T59" fmla="*/ 585 h 770"/>
              <a:gd name="T60" fmla="*/ 569 w 996"/>
              <a:gd name="T61" fmla="*/ 668 h 770"/>
              <a:gd name="T62" fmla="*/ 627 w 996"/>
              <a:gd name="T63" fmla="*/ 602 h 770"/>
              <a:gd name="T64" fmla="*/ 652 w 996"/>
              <a:gd name="T65" fmla="*/ 610 h 770"/>
              <a:gd name="T66" fmla="*/ 719 w 996"/>
              <a:gd name="T67" fmla="*/ 543 h 770"/>
              <a:gd name="T68" fmla="*/ 727 w 996"/>
              <a:gd name="T69" fmla="*/ 526 h 770"/>
              <a:gd name="T70" fmla="*/ 786 w 996"/>
              <a:gd name="T71" fmla="*/ 535 h 770"/>
              <a:gd name="T72" fmla="*/ 786 w 996"/>
              <a:gd name="T73" fmla="*/ 468 h 7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96" h="770">
                <a:moveTo>
                  <a:pt x="995" y="100"/>
                </a:moveTo>
                <a:cubicBezTo>
                  <a:pt x="995" y="409"/>
                  <a:pt x="995" y="409"/>
                  <a:pt x="995" y="409"/>
                </a:cubicBezTo>
                <a:cubicBezTo>
                  <a:pt x="995" y="409"/>
                  <a:pt x="928" y="426"/>
                  <a:pt x="920" y="426"/>
                </a:cubicBezTo>
                <a:cubicBezTo>
                  <a:pt x="903" y="426"/>
                  <a:pt x="861" y="443"/>
                  <a:pt x="836" y="409"/>
                </a:cubicBezTo>
                <a:cubicBezTo>
                  <a:pt x="786" y="367"/>
                  <a:pt x="619" y="192"/>
                  <a:pt x="619" y="192"/>
                </a:cubicBezTo>
                <a:cubicBezTo>
                  <a:pt x="619" y="192"/>
                  <a:pt x="594" y="167"/>
                  <a:pt x="543" y="192"/>
                </a:cubicBezTo>
                <a:cubicBezTo>
                  <a:pt x="502" y="217"/>
                  <a:pt x="443" y="250"/>
                  <a:pt x="418" y="259"/>
                </a:cubicBezTo>
                <a:cubicBezTo>
                  <a:pt x="410" y="267"/>
                  <a:pt x="393" y="275"/>
                  <a:pt x="384" y="275"/>
                </a:cubicBezTo>
                <a:cubicBezTo>
                  <a:pt x="351" y="275"/>
                  <a:pt x="326" y="242"/>
                  <a:pt x="326" y="209"/>
                </a:cubicBezTo>
                <a:cubicBezTo>
                  <a:pt x="326" y="183"/>
                  <a:pt x="343" y="167"/>
                  <a:pt x="360" y="158"/>
                </a:cubicBezTo>
                <a:cubicBezTo>
                  <a:pt x="426" y="116"/>
                  <a:pt x="552" y="50"/>
                  <a:pt x="602" y="16"/>
                </a:cubicBezTo>
                <a:cubicBezTo>
                  <a:pt x="635" y="0"/>
                  <a:pt x="652" y="0"/>
                  <a:pt x="702" y="33"/>
                </a:cubicBezTo>
                <a:cubicBezTo>
                  <a:pt x="752" y="83"/>
                  <a:pt x="803" y="125"/>
                  <a:pt x="803" y="125"/>
                </a:cubicBezTo>
                <a:cubicBezTo>
                  <a:pt x="803" y="125"/>
                  <a:pt x="819" y="133"/>
                  <a:pt x="836" y="133"/>
                </a:cubicBezTo>
                <a:cubicBezTo>
                  <a:pt x="878" y="125"/>
                  <a:pt x="995" y="100"/>
                  <a:pt x="995" y="100"/>
                </a:cubicBezTo>
                <a:close/>
                <a:moveTo>
                  <a:pt x="334" y="626"/>
                </a:moveTo>
                <a:cubicBezTo>
                  <a:pt x="343" y="610"/>
                  <a:pt x="343" y="585"/>
                  <a:pt x="326" y="568"/>
                </a:cubicBezTo>
                <a:cubicBezTo>
                  <a:pt x="309" y="551"/>
                  <a:pt x="293" y="551"/>
                  <a:pt x="276" y="551"/>
                </a:cubicBezTo>
                <a:cubicBezTo>
                  <a:pt x="276" y="535"/>
                  <a:pt x="276" y="510"/>
                  <a:pt x="259" y="501"/>
                </a:cubicBezTo>
                <a:cubicBezTo>
                  <a:pt x="251" y="484"/>
                  <a:pt x="226" y="476"/>
                  <a:pt x="209" y="484"/>
                </a:cubicBezTo>
                <a:cubicBezTo>
                  <a:pt x="217" y="468"/>
                  <a:pt x="209" y="443"/>
                  <a:pt x="201" y="426"/>
                </a:cubicBezTo>
                <a:cubicBezTo>
                  <a:pt x="176" y="401"/>
                  <a:pt x="134" y="409"/>
                  <a:pt x="109" y="434"/>
                </a:cubicBezTo>
                <a:cubicBezTo>
                  <a:pt x="92" y="451"/>
                  <a:pt x="75" y="501"/>
                  <a:pt x="92" y="526"/>
                </a:cubicBezTo>
                <a:cubicBezTo>
                  <a:pt x="117" y="551"/>
                  <a:pt x="142" y="535"/>
                  <a:pt x="159" y="535"/>
                </a:cubicBezTo>
                <a:cubicBezTo>
                  <a:pt x="159" y="551"/>
                  <a:pt x="142" y="568"/>
                  <a:pt x="159" y="593"/>
                </a:cubicBezTo>
                <a:cubicBezTo>
                  <a:pt x="176" y="618"/>
                  <a:pt x="209" y="602"/>
                  <a:pt x="226" y="602"/>
                </a:cubicBezTo>
                <a:cubicBezTo>
                  <a:pt x="217" y="618"/>
                  <a:pt x="201" y="643"/>
                  <a:pt x="226" y="668"/>
                </a:cubicBezTo>
                <a:cubicBezTo>
                  <a:pt x="242" y="685"/>
                  <a:pt x="276" y="677"/>
                  <a:pt x="293" y="668"/>
                </a:cubicBezTo>
                <a:cubicBezTo>
                  <a:pt x="284" y="693"/>
                  <a:pt x="268" y="710"/>
                  <a:pt x="293" y="744"/>
                </a:cubicBezTo>
                <a:cubicBezTo>
                  <a:pt x="318" y="769"/>
                  <a:pt x="368" y="752"/>
                  <a:pt x="393" y="727"/>
                </a:cubicBezTo>
                <a:cubicBezTo>
                  <a:pt x="418" y="702"/>
                  <a:pt x="418" y="668"/>
                  <a:pt x="393" y="643"/>
                </a:cubicBezTo>
                <a:cubicBezTo>
                  <a:pt x="376" y="626"/>
                  <a:pt x="360" y="626"/>
                  <a:pt x="334" y="626"/>
                </a:cubicBezTo>
                <a:close/>
                <a:moveTo>
                  <a:pt x="786" y="468"/>
                </a:moveTo>
                <a:cubicBezTo>
                  <a:pt x="610" y="284"/>
                  <a:pt x="694" y="367"/>
                  <a:pt x="594" y="267"/>
                </a:cubicBezTo>
                <a:cubicBezTo>
                  <a:pt x="594" y="267"/>
                  <a:pt x="569" y="234"/>
                  <a:pt x="527" y="259"/>
                </a:cubicBezTo>
                <a:cubicBezTo>
                  <a:pt x="502" y="267"/>
                  <a:pt x="468" y="284"/>
                  <a:pt x="443" y="301"/>
                </a:cubicBezTo>
                <a:cubicBezTo>
                  <a:pt x="418" y="309"/>
                  <a:pt x="393" y="317"/>
                  <a:pt x="384" y="317"/>
                </a:cubicBezTo>
                <a:cubicBezTo>
                  <a:pt x="326" y="317"/>
                  <a:pt x="284" y="267"/>
                  <a:pt x="284" y="217"/>
                </a:cubicBezTo>
                <a:cubicBezTo>
                  <a:pt x="284" y="175"/>
                  <a:pt x="301" y="142"/>
                  <a:pt x="334" y="125"/>
                </a:cubicBezTo>
                <a:cubicBezTo>
                  <a:pt x="368" y="100"/>
                  <a:pt x="460" y="50"/>
                  <a:pt x="460" y="50"/>
                </a:cubicBezTo>
                <a:cubicBezTo>
                  <a:pt x="460" y="50"/>
                  <a:pt x="435" y="8"/>
                  <a:pt x="376" y="8"/>
                </a:cubicBezTo>
                <a:cubicBezTo>
                  <a:pt x="309" y="8"/>
                  <a:pt x="184" y="100"/>
                  <a:pt x="184" y="100"/>
                </a:cubicBezTo>
                <a:cubicBezTo>
                  <a:pt x="184" y="100"/>
                  <a:pt x="150" y="116"/>
                  <a:pt x="100" y="100"/>
                </a:cubicBezTo>
                <a:cubicBezTo>
                  <a:pt x="0" y="66"/>
                  <a:pt x="0" y="66"/>
                  <a:pt x="0" y="66"/>
                </a:cubicBezTo>
                <a:cubicBezTo>
                  <a:pt x="0" y="426"/>
                  <a:pt x="0" y="426"/>
                  <a:pt x="0" y="426"/>
                </a:cubicBezTo>
                <a:cubicBezTo>
                  <a:pt x="0" y="426"/>
                  <a:pt x="25" y="434"/>
                  <a:pt x="50" y="443"/>
                </a:cubicBezTo>
                <a:cubicBezTo>
                  <a:pt x="59" y="426"/>
                  <a:pt x="67" y="409"/>
                  <a:pt x="83" y="392"/>
                </a:cubicBezTo>
                <a:cubicBezTo>
                  <a:pt x="125" y="351"/>
                  <a:pt x="192" y="351"/>
                  <a:pt x="234" y="392"/>
                </a:cubicBezTo>
                <a:cubicBezTo>
                  <a:pt x="242" y="409"/>
                  <a:pt x="251" y="417"/>
                  <a:pt x="251" y="434"/>
                </a:cubicBezTo>
                <a:cubicBezTo>
                  <a:pt x="268" y="443"/>
                  <a:pt x="284" y="451"/>
                  <a:pt x="293" y="468"/>
                </a:cubicBezTo>
                <a:cubicBezTo>
                  <a:pt x="309" y="476"/>
                  <a:pt x="318" y="493"/>
                  <a:pt x="318" y="510"/>
                </a:cubicBezTo>
                <a:cubicBezTo>
                  <a:pt x="334" y="510"/>
                  <a:pt x="351" y="518"/>
                  <a:pt x="360" y="535"/>
                </a:cubicBezTo>
                <a:cubicBezTo>
                  <a:pt x="376" y="551"/>
                  <a:pt x="384" y="568"/>
                  <a:pt x="384" y="585"/>
                </a:cubicBezTo>
                <a:cubicBezTo>
                  <a:pt x="401" y="585"/>
                  <a:pt x="418" y="593"/>
                  <a:pt x="426" y="610"/>
                </a:cubicBezTo>
                <a:cubicBezTo>
                  <a:pt x="451" y="635"/>
                  <a:pt x="460" y="668"/>
                  <a:pt x="451" y="702"/>
                </a:cubicBezTo>
                <a:cubicBezTo>
                  <a:pt x="460" y="702"/>
                  <a:pt x="468" y="718"/>
                  <a:pt x="477" y="727"/>
                </a:cubicBezTo>
                <a:cubicBezTo>
                  <a:pt x="493" y="744"/>
                  <a:pt x="527" y="744"/>
                  <a:pt x="543" y="727"/>
                </a:cubicBezTo>
                <a:cubicBezTo>
                  <a:pt x="560" y="710"/>
                  <a:pt x="560" y="677"/>
                  <a:pt x="543" y="660"/>
                </a:cubicBezTo>
                <a:lnTo>
                  <a:pt x="535" y="660"/>
                </a:lnTo>
                <a:cubicBezTo>
                  <a:pt x="485" y="602"/>
                  <a:pt x="477" y="593"/>
                  <a:pt x="485" y="585"/>
                </a:cubicBezTo>
                <a:cubicBezTo>
                  <a:pt x="493" y="585"/>
                  <a:pt x="502" y="593"/>
                  <a:pt x="560" y="660"/>
                </a:cubicBezTo>
                <a:cubicBezTo>
                  <a:pt x="569" y="668"/>
                  <a:pt x="569" y="668"/>
                  <a:pt x="569" y="668"/>
                </a:cubicBezTo>
                <a:cubicBezTo>
                  <a:pt x="585" y="685"/>
                  <a:pt x="610" y="685"/>
                  <a:pt x="627" y="668"/>
                </a:cubicBezTo>
                <a:cubicBezTo>
                  <a:pt x="644" y="652"/>
                  <a:pt x="644" y="618"/>
                  <a:pt x="627" y="602"/>
                </a:cubicBezTo>
                <a:cubicBezTo>
                  <a:pt x="569" y="535"/>
                  <a:pt x="560" y="526"/>
                  <a:pt x="560" y="518"/>
                </a:cubicBezTo>
                <a:cubicBezTo>
                  <a:pt x="569" y="518"/>
                  <a:pt x="594" y="551"/>
                  <a:pt x="652" y="610"/>
                </a:cubicBezTo>
                <a:cubicBezTo>
                  <a:pt x="669" y="626"/>
                  <a:pt x="702" y="626"/>
                  <a:pt x="719" y="610"/>
                </a:cubicBezTo>
                <a:cubicBezTo>
                  <a:pt x="727" y="593"/>
                  <a:pt x="736" y="568"/>
                  <a:pt x="719" y="543"/>
                </a:cubicBezTo>
                <a:cubicBezTo>
                  <a:pt x="644" y="468"/>
                  <a:pt x="644" y="468"/>
                  <a:pt x="652" y="459"/>
                </a:cubicBezTo>
                <a:lnTo>
                  <a:pt x="727" y="526"/>
                </a:lnTo>
                <a:cubicBezTo>
                  <a:pt x="727" y="535"/>
                  <a:pt x="727" y="535"/>
                  <a:pt x="727" y="535"/>
                </a:cubicBezTo>
                <a:cubicBezTo>
                  <a:pt x="744" y="551"/>
                  <a:pt x="769" y="551"/>
                  <a:pt x="786" y="535"/>
                </a:cubicBezTo>
                <a:cubicBezTo>
                  <a:pt x="803" y="510"/>
                  <a:pt x="803" y="484"/>
                  <a:pt x="786" y="468"/>
                </a:cubicBezTo>
                <a:close/>
                <a:moveTo>
                  <a:pt x="786" y="468"/>
                </a:moveTo>
                <a:lnTo>
                  <a:pt x="786" y="46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182843" tIns="91422" rIns="182843" bIns="91422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8" name="Group 4700">
            <a:extLst>
              <a:ext uri="{FF2B5EF4-FFF2-40B4-BE49-F238E27FC236}">
                <a16:creationId xmlns:a16="http://schemas.microsoft.com/office/drawing/2014/main" id="{CE7A9A02-FA56-4779-B36D-CC9A25F6CEC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207779" y="1963777"/>
            <a:ext cx="619319" cy="619480"/>
            <a:chOff x="3062288" y="3998912"/>
            <a:chExt cx="412750" cy="412750"/>
          </a:xfrm>
          <a:solidFill>
            <a:schemeClr val="bg1"/>
          </a:solidFill>
        </p:grpSpPr>
        <p:sp>
          <p:nvSpPr>
            <p:cNvPr id="39" name="Freeform 408">
              <a:extLst>
                <a:ext uri="{FF2B5EF4-FFF2-40B4-BE49-F238E27FC236}">
                  <a16:creationId xmlns:a16="http://schemas.microsoft.com/office/drawing/2014/main" id="{297704B0-195B-4048-82CD-E8A941987E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2288" y="3998912"/>
              <a:ext cx="328612" cy="315912"/>
            </a:xfrm>
            <a:custGeom>
              <a:avLst/>
              <a:gdLst>
                <a:gd name="T0" fmla="*/ 911 w 912"/>
                <a:gd name="T1" fmla="*/ 242 h 879"/>
                <a:gd name="T2" fmla="*/ 594 w 912"/>
                <a:gd name="T3" fmla="*/ 33 h 879"/>
                <a:gd name="T4" fmla="*/ 75 w 912"/>
                <a:gd name="T5" fmla="*/ 435 h 879"/>
                <a:gd name="T6" fmla="*/ 242 w 912"/>
                <a:gd name="T7" fmla="*/ 878 h 879"/>
                <a:gd name="T8" fmla="*/ 343 w 912"/>
                <a:gd name="T9" fmla="*/ 819 h 879"/>
                <a:gd name="T10" fmla="*/ 911 w 912"/>
                <a:gd name="T11" fmla="*/ 242 h 879"/>
                <a:gd name="T12" fmla="*/ 451 w 912"/>
                <a:gd name="T13" fmla="*/ 226 h 879"/>
                <a:gd name="T14" fmla="*/ 577 w 912"/>
                <a:gd name="T15" fmla="*/ 125 h 879"/>
                <a:gd name="T16" fmla="*/ 669 w 912"/>
                <a:gd name="T17" fmla="*/ 251 h 879"/>
                <a:gd name="T18" fmla="*/ 543 w 912"/>
                <a:gd name="T19" fmla="*/ 351 h 879"/>
                <a:gd name="T20" fmla="*/ 451 w 912"/>
                <a:gd name="T21" fmla="*/ 226 h 879"/>
                <a:gd name="T22" fmla="*/ 226 w 912"/>
                <a:gd name="T23" fmla="*/ 343 h 879"/>
                <a:gd name="T24" fmla="*/ 318 w 912"/>
                <a:gd name="T25" fmla="*/ 276 h 879"/>
                <a:gd name="T26" fmla="*/ 385 w 912"/>
                <a:gd name="T27" fmla="*/ 368 h 879"/>
                <a:gd name="T28" fmla="*/ 293 w 912"/>
                <a:gd name="T29" fmla="*/ 435 h 879"/>
                <a:gd name="T30" fmla="*/ 226 w 912"/>
                <a:gd name="T31" fmla="*/ 343 h 879"/>
                <a:gd name="T32" fmla="*/ 251 w 912"/>
                <a:gd name="T33" fmla="*/ 710 h 879"/>
                <a:gd name="T34" fmla="*/ 176 w 912"/>
                <a:gd name="T35" fmla="*/ 618 h 879"/>
                <a:gd name="T36" fmla="*/ 267 w 912"/>
                <a:gd name="T37" fmla="*/ 552 h 879"/>
                <a:gd name="T38" fmla="*/ 343 w 912"/>
                <a:gd name="T39" fmla="*/ 644 h 879"/>
                <a:gd name="T40" fmla="*/ 251 w 912"/>
                <a:gd name="T41" fmla="*/ 710 h 879"/>
                <a:gd name="T42" fmla="*/ 251 w 912"/>
                <a:gd name="T43" fmla="*/ 710 h 879"/>
                <a:gd name="T44" fmla="*/ 251 w 912"/>
                <a:gd name="T45" fmla="*/ 710 h 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12" h="879">
                  <a:moveTo>
                    <a:pt x="911" y="242"/>
                  </a:moveTo>
                  <a:cubicBezTo>
                    <a:pt x="844" y="134"/>
                    <a:pt x="727" y="50"/>
                    <a:pt x="594" y="33"/>
                  </a:cubicBezTo>
                  <a:cubicBezTo>
                    <a:pt x="343" y="0"/>
                    <a:pt x="134" y="184"/>
                    <a:pt x="75" y="435"/>
                  </a:cubicBezTo>
                  <a:cubicBezTo>
                    <a:pt x="0" y="761"/>
                    <a:pt x="84" y="869"/>
                    <a:pt x="242" y="878"/>
                  </a:cubicBezTo>
                  <a:cubicBezTo>
                    <a:pt x="267" y="853"/>
                    <a:pt x="309" y="828"/>
                    <a:pt x="343" y="819"/>
                  </a:cubicBezTo>
                  <a:lnTo>
                    <a:pt x="911" y="242"/>
                  </a:lnTo>
                  <a:close/>
                  <a:moveTo>
                    <a:pt x="451" y="226"/>
                  </a:moveTo>
                  <a:cubicBezTo>
                    <a:pt x="460" y="167"/>
                    <a:pt x="518" y="117"/>
                    <a:pt x="577" y="125"/>
                  </a:cubicBezTo>
                  <a:cubicBezTo>
                    <a:pt x="635" y="134"/>
                    <a:pt x="677" y="192"/>
                    <a:pt x="669" y="251"/>
                  </a:cubicBezTo>
                  <a:cubicBezTo>
                    <a:pt x="660" y="317"/>
                    <a:pt x="610" y="359"/>
                    <a:pt x="543" y="351"/>
                  </a:cubicBezTo>
                  <a:cubicBezTo>
                    <a:pt x="485" y="343"/>
                    <a:pt x="443" y="284"/>
                    <a:pt x="451" y="226"/>
                  </a:cubicBezTo>
                  <a:close/>
                  <a:moveTo>
                    <a:pt x="226" y="343"/>
                  </a:moveTo>
                  <a:cubicBezTo>
                    <a:pt x="226" y="301"/>
                    <a:pt x="267" y="267"/>
                    <a:pt x="318" y="276"/>
                  </a:cubicBezTo>
                  <a:cubicBezTo>
                    <a:pt x="359" y="284"/>
                    <a:pt x="393" y="326"/>
                    <a:pt x="385" y="368"/>
                  </a:cubicBezTo>
                  <a:cubicBezTo>
                    <a:pt x="376" y="409"/>
                    <a:pt x="334" y="443"/>
                    <a:pt x="293" y="435"/>
                  </a:cubicBezTo>
                  <a:cubicBezTo>
                    <a:pt x="251" y="435"/>
                    <a:pt x="217" y="393"/>
                    <a:pt x="226" y="343"/>
                  </a:cubicBezTo>
                  <a:close/>
                  <a:moveTo>
                    <a:pt x="251" y="710"/>
                  </a:moveTo>
                  <a:cubicBezTo>
                    <a:pt x="200" y="710"/>
                    <a:pt x="167" y="669"/>
                    <a:pt x="176" y="618"/>
                  </a:cubicBezTo>
                  <a:cubicBezTo>
                    <a:pt x="184" y="577"/>
                    <a:pt x="226" y="543"/>
                    <a:pt x="267" y="552"/>
                  </a:cubicBezTo>
                  <a:cubicBezTo>
                    <a:pt x="318" y="560"/>
                    <a:pt x="343" y="602"/>
                    <a:pt x="343" y="644"/>
                  </a:cubicBezTo>
                  <a:cubicBezTo>
                    <a:pt x="334" y="685"/>
                    <a:pt x="293" y="719"/>
                    <a:pt x="251" y="710"/>
                  </a:cubicBezTo>
                  <a:close/>
                  <a:moveTo>
                    <a:pt x="251" y="710"/>
                  </a:moveTo>
                  <a:lnTo>
                    <a:pt x="251" y="71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" name="Freeform 409">
              <a:extLst>
                <a:ext uri="{FF2B5EF4-FFF2-40B4-BE49-F238E27FC236}">
                  <a16:creationId xmlns:a16="http://schemas.microsoft.com/office/drawing/2014/main" id="{078B0C6A-B43C-4DB0-8FA6-0B35D294B9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0250" y="4052887"/>
              <a:ext cx="204788" cy="223837"/>
            </a:xfrm>
            <a:custGeom>
              <a:avLst/>
              <a:gdLst>
                <a:gd name="T0" fmla="*/ 142 w 569"/>
                <a:gd name="T1" fmla="*/ 619 h 620"/>
                <a:gd name="T2" fmla="*/ 150 w 569"/>
                <a:gd name="T3" fmla="*/ 611 h 620"/>
                <a:gd name="T4" fmla="*/ 568 w 569"/>
                <a:gd name="T5" fmla="*/ 67 h 620"/>
                <a:gd name="T6" fmla="*/ 543 w 569"/>
                <a:gd name="T7" fmla="*/ 25 h 620"/>
                <a:gd name="T8" fmla="*/ 493 w 569"/>
                <a:gd name="T9" fmla="*/ 17 h 620"/>
                <a:gd name="T10" fmla="*/ 8 w 569"/>
                <a:gd name="T11" fmla="*/ 485 h 620"/>
                <a:gd name="T12" fmla="*/ 0 w 569"/>
                <a:gd name="T13" fmla="*/ 494 h 620"/>
                <a:gd name="T14" fmla="*/ 142 w 569"/>
                <a:gd name="T15" fmla="*/ 619 h 620"/>
                <a:gd name="T16" fmla="*/ 142 w 569"/>
                <a:gd name="T17" fmla="*/ 619 h 620"/>
                <a:gd name="T18" fmla="*/ 142 w 569"/>
                <a:gd name="T19" fmla="*/ 61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9" h="620">
                  <a:moveTo>
                    <a:pt x="142" y="619"/>
                  </a:moveTo>
                  <a:cubicBezTo>
                    <a:pt x="150" y="611"/>
                    <a:pt x="150" y="611"/>
                    <a:pt x="150" y="611"/>
                  </a:cubicBezTo>
                  <a:cubicBezTo>
                    <a:pt x="568" y="67"/>
                    <a:pt x="568" y="67"/>
                    <a:pt x="568" y="67"/>
                  </a:cubicBezTo>
                  <a:cubicBezTo>
                    <a:pt x="568" y="59"/>
                    <a:pt x="560" y="42"/>
                    <a:pt x="543" y="25"/>
                  </a:cubicBezTo>
                  <a:cubicBezTo>
                    <a:pt x="518" y="0"/>
                    <a:pt x="493" y="17"/>
                    <a:pt x="493" y="17"/>
                  </a:cubicBezTo>
                  <a:cubicBezTo>
                    <a:pt x="8" y="485"/>
                    <a:pt x="8" y="485"/>
                    <a:pt x="8" y="485"/>
                  </a:cubicBezTo>
                  <a:cubicBezTo>
                    <a:pt x="0" y="494"/>
                    <a:pt x="0" y="494"/>
                    <a:pt x="0" y="494"/>
                  </a:cubicBezTo>
                  <a:lnTo>
                    <a:pt x="142" y="619"/>
                  </a:lnTo>
                  <a:close/>
                  <a:moveTo>
                    <a:pt x="142" y="619"/>
                  </a:moveTo>
                  <a:lnTo>
                    <a:pt x="142" y="61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" name="Freeform 410">
              <a:extLst>
                <a:ext uri="{FF2B5EF4-FFF2-40B4-BE49-F238E27FC236}">
                  <a16:creationId xmlns:a16="http://schemas.microsoft.com/office/drawing/2014/main" id="{8F62A6AC-EF42-4E3E-9F5E-2254CCA71C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9925" y="4241799"/>
              <a:ext cx="103188" cy="103188"/>
            </a:xfrm>
            <a:custGeom>
              <a:avLst/>
              <a:gdLst>
                <a:gd name="T0" fmla="*/ 143 w 286"/>
                <a:gd name="T1" fmla="*/ 284 h 285"/>
                <a:gd name="T2" fmla="*/ 151 w 286"/>
                <a:gd name="T3" fmla="*/ 268 h 285"/>
                <a:gd name="T4" fmla="*/ 285 w 286"/>
                <a:gd name="T5" fmla="*/ 125 h 285"/>
                <a:gd name="T6" fmla="*/ 143 w 286"/>
                <a:gd name="T7" fmla="*/ 0 h 285"/>
                <a:gd name="T8" fmla="*/ 9 w 286"/>
                <a:gd name="T9" fmla="*/ 142 h 285"/>
                <a:gd name="T10" fmla="*/ 0 w 286"/>
                <a:gd name="T11" fmla="*/ 151 h 285"/>
                <a:gd name="T12" fmla="*/ 143 w 286"/>
                <a:gd name="T13" fmla="*/ 284 h 285"/>
                <a:gd name="T14" fmla="*/ 59 w 286"/>
                <a:gd name="T15" fmla="*/ 134 h 285"/>
                <a:gd name="T16" fmla="*/ 126 w 286"/>
                <a:gd name="T17" fmla="*/ 59 h 285"/>
                <a:gd name="T18" fmla="*/ 151 w 286"/>
                <a:gd name="T19" fmla="*/ 59 h 285"/>
                <a:gd name="T20" fmla="*/ 159 w 286"/>
                <a:gd name="T21" fmla="*/ 67 h 285"/>
                <a:gd name="T22" fmla="*/ 159 w 286"/>
                <a:gd name="T23" fmla="*/ 75 h 285"/>
                <a:gd name="T24" fmla="*/ 159 w 286"/>
                <a:gd name="T25" fmla="*/ 92 h 285"/>
                <a:gd name="T26" fmla="*/ 92 w 286"/>
                <a:gd name="T27" fmla="*/ 159 h 285"/>
                <a:gd name="T28" fmla="*/ 68 w 286"/>
                <a:gd name="T29" fmla="*/ 167 h 285"/>
                <a:gd name="T30" fmla="*/ 59 w 286"/>
                <a:gd name="T31" fmla="*/ 159 h 285"/>
                <a:gd name="T32" fmla="*/ 59 w 286"/>
                <a:gd name="T33" fmla="*/ 142 h 285"/>
                <a:gd name="T34" fmla="*/ 59 w 286"/>
                <a:gd name="T35" fmla="*/ 134 h 285"/>
                <a:gd name="T36" fmla="*/ 59 w 286"/>
                <a:gd name="T37" fmla="*/ 134 h 285"/>
                <a:gd name="T38" fmla="*/ 59 w 286"/>
                <a:gd name="T39" fmla="*/ 134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6" h="285">
                  <a:moveTo>
                    <a:pt x="143" y="284"/>
                  </a:moveTo>
                  <a:cubicBezTo>
                    <a:pt x="151" y="268"/>
                    <a:pt x="151" y="268"/>
                    <a:pt x="151" y="268"/>
                  </a:cubicBezTo>
                  <a:cubicBezTo>
                    <a:pt x="285" y="125"/>
                    <a:pt x="285" y="125"/>
                    <a:pt x="285" y="125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9" y="142"/>
                    <a:pt x="9" y="142"/>
                    <a:pt x="9" y="142"/>
                  </a:cubicBezTo>
                  <a:cubicBezTo>
                    <a:pt x="0" y="151"/>
                    <a:pt x="0" y="151"/>
                    <a:pt x="0" y="151"/>
                  </a:cubicBezTo>
                  <a:lnTo>
                    <a:pt x="143" y="284"/>
                  </a:lnTo>
                  <a:close/>
                  <a:moveTo>
                    <a:pt x="59" y="134"/>
                  </a:moveTo>
                  <a:cubicBezTo>
                    <a:pt x="126" y="59"/>
                    <a:pt x="126" y="59"/>
                    <a:pt x="126" y="59"/>
                  </a:cubicBezTo>
                  <a:cubicBezTo>
                    <a:pt x="134" y="50"/>
                    <a:pt x="143" y="50"/>
                    <a:pt x="151" y="59"/>
                  </a:cubicBezTo>
                  <a:cubicBezTo>
                    <a:pt x="159" y="67"/>
                    <a:pt x="159" y="67"/>
                    <a:pt x="159" y="67"/>
                  </a:cubicBezTo>
                  <a:lnTo>
                    <a:pt x="159" y="75"/>
                  </a:lnTo>
                  <a:cubicBezTo>
                    <a:pt x="159" y="84"/>
                    <a:pt x="159" y="84"/>
                    <a:pt x="159" y="92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4" y="167"/>
                    <a:pt x="76" y="167"/>
                    <a:pt x="68" y="167"/>
                  </a:cubicBezTo>
                  <a:cubicBezTo>
                    <a:pt x="59" y="159"/>
                    <a:pt x="59" y="159"/>
                    <a:pt x="59" y="159"/>
                  </a:cubicBezTo>
                  <a:cubicBezTo>
                    <a:pt x="59" y="151"/>
                    <a:pt x="59" y="151"/>
                    <a:pt x="59" y="142"/>
                  </a:cubicBezTo>
                  <a:lnTo>
                    <a:pt x="59" y="134"/>
                  </a:lnTo>
                  <a:close/>
                  <a:moveTo>
                    <a:pt x="59" y="134"/>
                  </a:moveTo>
                  <a:lnTo>
                    <a:pt x="59" y="13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" name="Freeform 411">
              <a:extLst>
                <a:ext uri="{FF2B5EF4-FFF2-40B4-BE49-F238E27FC236}">
                  <a16:creationId xmlns:a16="http://schemas.microsoft.com/office/drawing/2014/main" id="{3F351ABA-96B1-4275-80D2-B556059A5C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2613" y="4308474"/>
              <a:ext cx="127000" cy="103188"/>
            </a:xfrm>
            <a:custGeom>
              <a:avLst/>
              <a:gdLst>
                <a:gd name="T0" fmla="*/ 343 w 352"/>
                <a:gd name="T1" fmla="*/ 134 h 285"/>
                <a:gd name="T2" fmla="*/ 351 w 352"/>
                <a:gd name="T3" fmla="*/ 125 h 285"/>
                <a:gd name="T4" fmla="*/ 218 w 352"/>
                <a:gd name="T5" fmla="*/ 0 h 285"/>
                <a:gd name="T6" fmla="*/ 209 w 352"/>
                <a:gd name="T7" fmla="*/ 8 h 285"/>
                <a:gd name="T8" fmla="*/ 100 w 352"/>
                <a:gd name="T9" fmla="*/ 276 h 285"/>
                <a:gd name="T10" fmla="*/ 126 w 352"/>
                <a:gd name="T11" fmla="*/ 276 h 285"/>
                <a:gd name="T12" fmla="*/ 134 w 352"/>
                <a:gd name="T13" fmla="*/ 268 h 285"/>
                <a:gd name="T14" fmla="*/ 159 w 352"/>
                <a:gd name="T15" fmla="*/ 217 h 285"/>
                <a:gd name="T16" fmla="*/ 343 w 352"/>
                <a:gd name="T17" fmla="*/ 134 h 285"/>
                <a:gd name="T18" fmla="*/ 218 w 352"/>
                <a:gd name="T19" fmla="*/ 167 h 285"/>
                <a:gd name="T20" fmla="*/ 142 w 352"/>
                <a:gd name="T21" fmla="*/ 192 h 285"/>
                <a:gd name="T22" fmla="*/ 126 w 352"/>
                <a:gd name="T23" fmla="*/ 201 h 285"/>
                <a:gd name="T24" fmla="*/ 109 w 352"/>
                <a:gd name="T25" fmla="*/ 209 h 285"/>
                <a:gd name="T26" fmla="*/ 100 w 352"/>
                <a:gd name="T27" fmla="*/ 201 h 285"/>
                <a:gd name="T28" fmla="*/ 100 w 352"/>
                <a:gd name="T29" fmla="*/ 142 h 285"/>
                <a:gd name="T30" fmla="*/ 109 w 352"/>
                <a:gd name="T31" fmla="*/ 109 h 285"/>
                <a:gd name="T32" fmla="*/ 209 w 352"/>
                <a:gd name="T33" fmla="*/ 150 h 285"/>
                <a:gd name="T34" fmla="*/ 284 w 352"/>
                <a:gd name="T35" fmla="*/ 150 h 285"/>
                <a:gd name="T36" fmla="*/ 218 w 352"/>
                <a:gd name="T37" fmla="*/ 167 h 285"/>
                <a:gd name="T38" fmla="*/ 218 w 352"/>
                <a:gd name="T39" fmla="*/ 167 h 285"/>
                <a:gd name="T40" fmla="*/ 218 w 352"/>
                <a:gd name="T41" fmla="*/ 167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2" h="285">
                  <a:moveTo>
                    <a:pt x="343" y="134"/>
                  </a:moveTo>
                  <a:lnTo>
                    <a:pt x="351" y="125"/>
                  </a:lnTo>
                  <a:cubicBezTo>
                    <a:pt x="218" y="0"/>
                    <a:pt x="218" y="0"/>
                    <a:pt x="218" y="0"/>
                  </a:cubicBezTo>
                  <a:cubicBezTo>
                    <a:pt x="218" y="0"/>
                    <a:pt x="209" y="0"/>
                    <a:pt x="209" y="8"/>
                  </a:cubicBezTo>
                  <a:cubicBezTo>
                    <a:pt x="100" y="34"/>
                    <a:pt x="0" y="142"/>
                    <a:pt x="100" y="276"/>
                  </a:cubicBezTo>
                  <a:cubicBezTo>
                    <a:pt x="109" y="276"/>
                    <a:pt x="117" y="284"/>
                    <a:pt x="126" y="276"/>
                  </a:cubicBezTo>
                  <a:cubicBezTo>
                    <a:pt x="134" y="276"/>
                    <a:pt x="134" y="276"/>
                    <a:pt x="134" y="268"/>
                  </a:cubicBezTo>
                  <a:cubicBezTo>
                    <a:pt x="142" y="251"/>
                    <a:pt x="151" y="226"/>
                    <a:pt x="159" y="217"/>
                  </a:cubicBezTo>
                  <a:cubicBezTo>
                    <a:pt x="192" y="184"/>
                    <a:pt x="284" y="234"/>
                    <a:pt x="343" y="134"/>
                  </a:cubicBezTo>
                  <a:close/>
                  <a:moveTo>
                    <a:pt x="218" y="167"/>
                  </a:moveTo>
                  <a:cubicBezTo>
                    <a:pt x="184" y="167"/>
                    <a:pt x="159" y="167"/>
                    <a:pt x="142" y="192"/>
                  </a:cubicBezTo>
                  <a:cubicBezTo>
                    <a:pt x="134" y="192"/>
                    <a:pt x="134" y="201"/>
                    <a:pt x="126" y="201"/>
                  </a:cubicBezTo>
                  <a:cubicBezTo>
                    <a:pt x="126" y="209"/>
                    <a:pt x="117" y="209"/>
                    <a:pt x="109" y="209"/>
                  </a:cubicBezTo>
                  <a:lnTo>
                    <a:pt x="100" y="201"/>
                  </a:lnTo>
                  <a:cubicBezTo>
                    <a:pt x="92" y="176"/>
                    <a:pt x="92" y="159"/>
                    <a:pt x="100" y="142"/>
                  </a:cubicBezTo>
                  <a:cubicBezTo>
                    <a:pt x="100" y="125"/>
                    <a:pt x="109" y="117"/>
                    <a:pt x="109" y="109"/>
                  </a:cubicBezTo>
                  <a:cubicBezTo>
                    <a:pt x="142" y="134"/>
                    <a:pt x="167" y="150"/>
                    <a:pt x="209" y="150"/>
                  </a:cubicBezTo>
                  <a:cubicBezTo>
                    <a:pt x="234" y="142"/>
                    <a:pt x="259" y="150"/>
                    <a:pt x="284" y="150"/>
                  </a:cubicBezTo>
                  <a:cubicBezTo>
                    <a:pt x="259" y="167"/>
                    <a:pt x="234" y="167"/>
                    <a:pt x="218" y="167"/>
                  </a:cubicBezTo>
                  <a:close/>
                  <a:moveTo>
                    <a:pt x="218" y="167"/>
                  </a:moveTo>
                  <a:lnTo>
                    <a:pt x="218" y="16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43" name="Freeform 325">
            <a:extLst>
              <a:ext uri="{FF2B5EF4-FFF2-40B4-BE49-F238E27FC236}">
                <a16:creationId xmlns:a16="http://schemas.microsoft.com/office/drawing/2014/main" id="{9BC7BF41-865C-4D86-9A4A-C59BEED822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108067" y="3362792"/>
            <a:ext cx="269000" cy="362166"/>
          </a:xfrm>
          <a:custGeom>
            <a:avLst/>
            <a:gdLst>
              <a:gd name="T0" fmla="*/ 694 w 1046"/>
              <a:gd name="T1" fmla="*/ 1053 h 1405"/>
              <a:gd name="T2" fmla="*/ 176 w 1046"/>
              <a:gd name="T3" fmla="*/ 526 h 1405"/>
              <a:gd name="T4" fmla="*/ 870 w 1046"/>
              <a:gd name="T5" fmla="*/ 526 h 1405"/>
              <a:gd name="T6" fmla="*/ 393 w 1046"/>
              <a:gd name="T7" fmla="*/ 1229 h 1405"/>
              <a:gd name="T8" fmla="*/ 393 w 1046"/>
              <a:gd name="T9" fmla="*/ 1321 h 1405"/>
              <a:gd name="T10" fmla="*/ 519 w 1046"/>
              <a:gd name="T11" fmla="*/ 1404 h 1405"/>
              <a:gd name="T12" fmla="*/ 652 w 1046"/>
              <a:gd name="T13" fmla="*/ 1321 h 1405"/>
              <a:gd name="T14" fmla="*/ 652 w 1046"/>
              <a:gd name="T15" fmla="*/ 1229 h 1405"/>
              <a:gd name="T16" fmla="*/ 393 w 1046"/>
              <a:gd name="T17" fmla="*/ 1095 h 1405"/>
              <a:gd name="T18" fmla="*/ 393 w 1046"/>
              <a:gd name="T19" fmla="*/ 1187 h 1405"/>
              <a:gd name="T20" fmla="*/ 694 w 1046"/>
              <a:gd name="T21" fmla="*/ 1145 h 1405"/>
              <a:gd name="T22" fmla="*/ 42 w 1046"/>
              <a:gd name="T23" fmla="*/ 301 h 1405"/>
              <a:gd name="T24" fmla="*/ 168 w 1046"/>
              <a:gd name="T25" fmla="*/ 275 h 1405"/>
              <a:gd name="T26" fmla="*/ 42 w 1046"/>
              <a:gd name="T27" fmla="*/ 301 h 1405"/>
              <a:gd name="T28" fmla="*/ 569 w 1046"/>
              <a:gd name="T29" fmla="*/ 0 h 1405"/>
              <a:gd name="T30" fmla="*/ 477 w 1046"/>
              <a:gd name="T31" fmla="*/ 92 h 1405"/>
              <a:gd name="T32" fmla="*/ 569 w 1046"/>
              <a:gd name="T33" fmla="*/ 92 h 1405"/>
              <a:gd name="T34" fmla="*/ 301 w 1046"/>
              <a:gd name="T35" fmla="*/ 50 h 1405"/>
              <a:gd name="T36" fmla="*/ 268 w 1046"/>
              <a:gd name="T37" fmla="*/ 175 h 1405"/>
              <a:gd name="T38" fmla="*/ 1004 w 1046"/>
              <a:gd name="T39" fmla="*/ 301 h 1405"/>
              <a:gd name="T40" fmla="*/ 878 w 1046"/>
              <a:gd name="T41" fmla="*/ 275 h 1405"/>
              <a:gd name="T42" fmla="*/ 1004 w 1046"/>
              <a:gd name="T43" fmla="*/ 301 h 1405"/>
              <a:gd name="T44" fmla="*/ 744 w 1046"/>
              <a:gd name="T45" fmla="*/ 50 h 1405"/>
              <a:gd name="T46" fmla="*/ 778 w 1046"/>
              <a:gd name="T47" fmla="*/ 175 h 1405"/>
              <a:gd name="T48" fmla="*/ 84 w 1046"/>
              <a:gd name="T49" fmla="*/ 526 h 1405"/>
              <a:gd name="T50" fmla="*/ 0 w 1046"/>
              <a:gd name="T51" fmla="*/ 485 h 1405"/>
              <a:gd name="T52" fmla="*/ 92 w 1046"/>
              <a:gd name="T53" fmla="*/ 568 h 1405"/>
              <a:gd name="T54" fmla="*/ 953 w 1046"/>
              <a:gd name="T55" fmla="*/ 485 h 1405"/>
              <a:gd name="T56" fmla="*/ 953 w 1046"/>
              <a:gd name="T57" fmla="*/ 568 h 1405"/>
              <a:gd name="T58" fmla="*/ 1045 w 1046"/>
              <a:gd name="T59" fmla="*/ 485 h 1405"/>
              <a:gd name="T60" fmla="*/ 886 w 1046"/>
              <a:gd name="T61" fmla="*/ 786 h 1405"/>
              <a:gd name="T62" fmla="*/ 1004 w 1046"/>
              <a:gd name="T63" fmla="*/ 752 h 1405"/>
              <a:gd name="T64" fmla="*/ 886 w 1046"/>
              <a:gd name="T65" fmla="*/ 786 h 1405"/>
              <a:gd name="T66" fmla="*/ 92 w 1046"/>
              <a:gd name="T67" fmla="*/ 827 h 1405"/>
              <a:gd name="T68" fmla="*/ 126 w 1046"/>
              <a:gd name="T69" fmla="*/ 710 h 1405"/>
              <a:gd name="T70" fmla="*/ 42 w 1046"/>
              <a:gd name="T71" fmla="*/ 752 h 1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046" h="1405">
                <a:moveTo>
                  <a:pt x="870" y="526"/>
                </a:moveTo>
                <a:cubicBezTo>
                  <a:pt x="870" y="702"/>
                  <a:pt x="694" y="877"/>
                  <a:pt x="694" y="1053"/>
                </a:cubicBezTo>
                <a:cubicBezTo>
                  <a:pt x="343" y="1053"/>
                  <a:pt x="343" y="1053"/>
                  <a:pt x="343" y="1053"/>
                </a:cubicBezTo>
                <a:cubicBezTo>
                  <a:pt x="343" y="877"/>
                  <a:pt x="176" y="702"/>
                  <a:pt x="176" y="526"/>
                </a:cubicBezTo>
                <a:cubicBezTo>
                  <a:pt x="176" y="334"/>
                  <a:pt x="326" y="175"/>
                  <a:pt x="519" y="175"/>
                </a:cubicBezTo>
                <a:cubicBezTo>
                  <a:pt x="719" y="175"/>
                  <a:pt x="870" y="334"/>
                  <a:pt x="870" y="526"/>
                </a:cubicBezTo>
                <a:close/>
                <a:moveTo>
                  <a:pt x="652" y="1229"/>
                </a:moveTo>
                <a:cubicBezTo>
                  <a:pt x="393" y="1229"/>
                  <a:pt x="393" y="1229"/>
                  <a:pt x="393" y="1229"/>
                </a:cubicBezTo>
                <a:cubicBezTo>
                  <a:pt x="368" y="1229"/>
                  <a:pt x="343" y="1245"/>
                  <a:pt x="343" y="1270"/>
                </a:cubicBezTo>
                <a:cubicBezTo>
                  <a:pt x="343" y="1296"/>
                  <a:pt x="368" y="1321"/>
                  <a:pt x="393" y="1321"/>
                </a:cubicBezTo>
                <a:cubicBezTo>
                  <a:pt x="402" y="1321"/>
                  <a:pt x="402" y="1321"/>
                  <a:pt x="402" y="1321"/>
                </a:cubicBezTo>
                <a:cubicBezTo>
                  <a:pt x="418" y="1371"/>
                  <a:pt x="469" y="1404"/>
                  <a:pt x="519" y="1404"/>
                </a:cubicBezTo>
                <a:cubicBezTo>
                  <a:pt x="577" y="1404"/>
                  <a:pt x="627" y="1371"/>
                  <a:pt x="644" y="1321"/>
                </a:cubicBezTo>
                <a:cubicBezTo>
                  <a:pt x="652" y="1321"/>
                  <a:pt x="652" y="1321"/>
                  <a:pt x="652" y="1321"/>
                </a:cubicBezTo>
                <a:cubicBezTo>
                  <a:pt x="677" y="1321"/>
                  <a:pt x="694" y="1296"/>
                  <a:pt x="694" y="1270"/>
                </a:cubicBezTo>
                <a:cubicBezTo>
                  <a:pt x="694" y="1245"/>
                  <a:pt x="677" y="1229"/>
                  <a:pt x="652" y="1229"/>
                </a:cubicBezTo>
                <a:close/>
                <a:moveTo>
                  <a:pt x="652" y="1095"/>
                </a:moveTo>
                <a:cubicBezTo>
                  <a:pt x="393" y="1095"/>
                  <a:pt x="393" y="1095"/>
                  <a:pt x="393" y="1095"/>
                </a:cubicBezTo>
                <a:cubicBezTo>
                  <a:pt x="368" y="1095"/>
                  <a:pt x="343" y="1120"/>
                  <a:pt x="343" y="1145"/>
                </a:cubicBezTo>
                <a:cubicBezTo>
                  <a:pt x="343" y="1162"/>
                  <a:pt x="368" y="1187"/>
                  <a:pt x="393" y="1187"/>
                </a:cubicBezTo>
                <a:cubicBezTo>
                  <a:pt x="652" y="1187"/>
                  <a:pt x="652" y="1187"/>
                  <a:pt x="652" y="1187"/>
                </a:cubicBezTo>
                <a:cubicBezTo>
                  <a:pt x="677" y="1187"/>
                  <a:pt x="694" y="1162"/>
                  <a:pt x="694" y="1145"/>
                </a:cubicBezTo>
                <a:cubicBezTo>
                  <a:pt x="694" y="1120"/>
                  <a:pt x="677" y="1095"/>
                  <a:pt x="652" y="1095"/>
                </a:cubicBezTo>
                <a:close/>
                <a:moveTo>
                  <a:pt x="42" y="301"/>
                </a:moveTo>
                <a:cubicBezTo>
                  <a:pt x="126" y="351"/>
                  <a:pt x="126" y="351"/>
                  <a:pt x="126" y="351"/>
                </a:cubicBezTo>
                <a:cubicBezTo>
                  <a:pt x="134" y="326"/>
                  <a:pt x="151" y="301"/>
                  <a:pt x="168" y="275"/>
                </a:cubicBezTo>
                <a:cubicBezTo>
                  <a:pt x="92" y="225"/>
                  <a:pt x="92" y="225"/>
                  <a:pt x="92" y="225"/>
                </a:cubicBezTo>
                <a:lnTo>
                  <a:pt x="42" y="301"/>
                </a:lnTo>
                <a:close/>
                <a:moveTo>
                  <a:pt x="569" y="92"/>
                </a:moveTo>
                <a:cubicBezTo>
                  <a:pt x="569" y="0"/>
                  <a:pt x="569" y="0"/>
                  <a:pt x="569" y="0"/>
                </a:cubicBezTo>
                <a:cubicBezTo>
                  <a:pt x="477" y="0"/>
                  <a:pt x="477" y="0"/>
                  <a:pt x="477" y="0"/>
                </a:cubicBezTo>
                <a:cubicBezTo>
                  <a:pt x="477" y="92"/>
                  <a:pt x="477" y="92"/>
                  <a:pt x="477" y="92"/>
                </a:cubicBezTo>
                <a:cubicBezTo>
                  <a:pt x="493" y="92"/>
                  <a:pt x="510" y="92"/>
                  <a:pt x="519" y="92"/>
                </a:cubicBezTo>
                <a:cubicBezTo>
                  <a:pt x="535" y="92"/>
                  <a:pt x="552" y="92"/>
                  <a:pt x="569" y="92"/>
                </a:cubicBezTo>
                <a:close/>
                <a:moveTo>
                  <a:pt x="343" y="133"/>
                </a:moveTo>
                <a:cubicBezTo>
                  <a:pt x="301" y="50"/>
                  <a:pt x="301" y="50"/>
                  <a:pt x="301" y="50"/>
                </a:cubicBezTo>
                <a:cubicBezTo>
                  <a:pt x="218" y="92"/>
                  <a:pt x="218" y="92"/>
                  <a:pt x="218" y="92"/>
                </a:cubicBezTo>
                <a:cubicBezTo>
                  <a:pt x="268" y="175"/>
                  <a:pt x="268" y="175"/>
                  <a:pt x="268" y="175"/>
                </a:cubicBezTo>
                <a:cubicBezTo>
                  <a:pt x="293" y="159"/>
                  <a:pt x="318" y="142"/>
                  <a:pt x="343" y="133"/>
                </a:cubicBezTo>
                <a:close/>
                <a:moveTo>
                  <a:pt x="1004" y="301"/>
                </a:moveTo>
                <a:cubicBezTo>
                  <a:pt x="953" y="225"/>
                  <a:pt x="953" y="225"/>
                  <a:pt x="953" y="225"/>
                </a:cubicBezTo>
                <a:cubicBezTo>
                  <a:pt x="878" y="275"/>
                  <a:pt x="878" y="275"/>
                  <a:pt x="878" y="275"/>
                </a:cubicBezTo>
                <a:cubicBezTo>
                  <a:pt x="895" y="301"/>
                  <a:pt x="912" y="326"/>
                  <a:pt x="920" y="351"/>
                </a:cubicBezTo>
                <a:lnTo>
                  <a:pt x="1004" y="301"/>
                </a:lnTo>
                <a:close/>
                <a:moveTo>
                  <a:pt x="820" y="92"/>
                </a:moveTo>
                <a:cubicBezTo>
                  <a:pt x="744" y="50"/>
                  <a:pt x="744" y="50"/>
                  <a:pt x="744" y="50"/>
                </a:cubicBezTo>
                <a:cubicBezTo>
                  <a:pt x="702" y="133"/>
                  <a:pt x="702" y="133"/>
                  <a:pt x="702" y="133"/>
                </a:cubicBezTo>
                <a:cubicBezTo>
                  <a:pt x="727" y="142"/>
                  <a:pt x="753" y="159"/>
                  <a:pt x="778" y="175"/>
                </a:cubicBezTo>
                <a:lnTo>
                  <a:pt x="820" y="92"/>
                </a:lnTo>
                <a:close/>
                <a:moveTo>
                  <a:pt x="84" y="526"/>
                </a:moveTo>
                <a:cubicBezTo>
                  <a:pt x="84" y="510"/>
                  <a:pt x="84" y="501"/>
                  <a:pt x="92" y="485"/>
                </a:cubicBezTo>
                <a:cubicBezTo>
                  <a:pt x="0" y="485"/>
                  <a:pt x="0" y="485"/>
                  <a:pt x="0" y="485"/>
                </a:cubicBezTo>
                <a:cubicBezTo>
                  <a:pt x="0" y="568"/>
                  <a:pt x="0" y="568"/>
                  <a:pt x="0" y="568"/>
                </a:cubicBezTo>
                <a:cubicBezTo>
                  <a:pt x="92" y="568"/>
                  <a:pt x="92" y="568"/>
                  <a:pt x="92" y="568"/>
                </a:cubicBezTo>
                <a:cubicBezTo>
                  <a:pt x="84" y="560"/>
                  <a:pt x="84" y="543"/>
                  <a:pt x="84" y="526"/>
                </a:cubicBezTo>
                <a:close/>
                <a:moveTo>
                  <a:pt x="953" y="485"/>
                </a:moveTo>
                <a:cubicBezTo>
                  <a:pt x="953" y="501"/>
                  <a:pt x="962" y="510"/>
                  <a:pt x="962" y="526"/>
                </a:cubicBezTo>
                <a:cubicBezTo>
                  <a:pt x="962" y="543"/>
                  <a:pt x="953" y="560"/>
                  <a:pt x="953" y="568"/>
                </a:cubicBezTo>
                <a:cubicBezTo>
                  <a:pt x="1045" y="568"/>
                  <a:pt x="1045" y="568"/>
                  <a:pt x="1045" y="568"/>
                </a:cubicBezTo>
                <a:cubicBezTo>
                  <a:pt x="1045" y="485"/>
                  <a:pt x="1045" y="485"/>
                  <a:pt x="1045" y="485"/>
                </a:cubicBezTo>
                <a:lnTo>
                  <a:pt x="953" y="485"/>
                </a:lnTo>
                <a:close/>
                <a:moveTo>
                  <a:pt x="886" y="786"/>
                </a:moveTo>
                <a:cubicBezTo>
                  <a:pt x="953" y="827"/>
                  <a:pt x="953" y="827"/>
                  <a:pt x="953" y="827"/>
                </a:cubicBezTo>
                <a:cubicBezTo>
                  <a:pt x="1004" y="752"/>
                  <a:pt x="1004" y="752"/>
                  <a:pt x="1004" y="752"/>
                </a:cubicBezTo>
                <a:cubicBezTo>
                  <a:pt x="920" y="710"/>
                  <a:pt x="920" y="710"/>
                  <a:pt x="920" y="710"/>
                </a:cubicBezTo>
                <a:cubicBezTo>
                  <a:pt x="912" y="735"/>
                  <a:pt x="895" y="761"/>
                  <a:pt x="886" y="786"/>
                </a:cubicBezTo>
                <a:close/>
                <a:moveTo>
                  <a:pt x="42" y="752"/>
                </a:moveTo>
                <a:cubicBezTo>
                  <a:pt x="92" y="827"/>
                  <a:pt x="92" y="827"/>
                  <a:pt x="92" y="827"/>
                </a:cubicBezTo>
                <a:cubicBezTo>
                  <a:pt x="159" y="786"/>
                  <a:pt x="159" y="786"/>
                  <a:pt x="159" y="786"/>
                </a:cubicBezTo>
                <a:cubicBezTo>
                  <a:pt x="151" y="761"/>
                  <a:pt x="134" y="735"/>
                  <a:pt x="126" y="710"/>
                </a:cubicBezTo>
                <a:lnTo>
                  <a:pt x="42" y="752"/>
                </a:lnTo>
                <a:close/>
                <a:moveTo>
                  <a:pt x="42" y="752"/>
                </a:moveTo>
                <a:lnTo>
                  <a:pt x="42" y="75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44" name="Straight Connector 78">
            <a:extLst>
              <a:ext uri="{FF2B5EF4-FFF2-40B4-BE49-F238E27FC236}">
                <a16:creationId xmlns:a16="http://schemas.microsoft.com/office/drawing/2014/main" id="{2FAB05C4-40D8-4C7C-8B25-10E31CCAF687}"/>
              </a:ext>
            </a:extLst>
          </p:cNvPr>
          <p:cNvCxnSpPr/>
          <p:nvPr/>
        </p:nvCxnSpPr>
        <p:spPr>
          <a:xfrm>
            <a:off x="892810" y="3661779"/>
            <a:ext cx="529091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本框 51">
            <a:extLst>
              <a:ext uri="{FF2B5EF4-FFF2-40B4-BE49-F238E27FC236}">
                <a16:creationId xmlns:a16="http://schemas.microsoft.com/office/drawing/2014/main" id="{DD4E50AD-3795-4795-B844-9EE7F9DB1AB2}"/>
              </a:ext>
            </a:extLst>
          </p:cNvPr>
          <p:cNvSpPr txBox="1"/>
          <p:nvPr/>
        </p:nvSpPr>
        <p:spPr>
          <a:xfrm>
            <a:off x="1663065" y="2553970"/>
            <a:ext cx="3808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2060"/>
                </a:solidFill>
              </a:rPr>
              <a:t>票据信息自动汇总</a:t>
            </a:r>
          </a:p>
        </p:txBody>
      </p:sp>
      <p:sp>
        <p:nvSpPr>
          <p:cNvPr id="46" name="TextBox 72" descr="e7d195523061f1c0deeec63e560781cfd59afb0ea006f2a87ABB68BF51EA6619813959095094C18C62A12F549504892A4AAA8C1554C6663626E05CA27F281A14E6983772AFC3FB97135759321DEA3D705820548C6D5B558C0521F46394056E5E035604ECCCC00DD78A9AA804791388603F96FBF43657DF4FEF4AB50DB393992D580251FD0C6390BB9C5839827A14A338">
            <a:extLst>
              <a:ext uri="{FF2B5EF4-FFF2-40B4-BE49-F238E27FC236}">
                <a16:creationId xmlns:a16="http://schemas.microsoft.com/office/drawing/2014/main" id="{7B00F31D-6E96-4576-9D6F-B18A22FC2703}"/>
              </a:ext>
            </a:extLst>
          </p:cNvPr>
          <p:cNvSpPr txBox="1"/>
          <p:nvPr/>
        </p:nvSpPr>
        <p:spPr>
          <a:xfrm>
            <a:off x="1671344" y="4096955"/>
            <a:ext cx="4555410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002060"/>
                </a:solidFill>
              </a:rPr>
              <a:t>根据出差情况自动计算应发补贴，自动辅助填报</a:t>
            </a:r>
            <a:endParaRPr lang="en-US" altLang="zh-CN" sz="1400" dirty="0">
              <a:solidFill>
                <a:srgbClr val="002060"/>
              </a:solidFill>
              <a:cs typeface="+mn-ea"/>
              <a:sym typeface="+mn-lt"/>
            </a:endParaRPr>
          </a:p>
        </p:txBody>
      </p:sp>
      <p:sp>
        <p:nvSpPr>
          <p:cNvPr id="47" name="文本框 51">
            <a:extLst>
              <a:ext uri="{FF2B5EF4-FFF2-40B4-BE49-F238E27FC236}">
                <a16:creationId xmlns:a16="http://schemas.microsoft.com/office/drawing/2014/main" id="{2C40BB31-F079-448F-A4E3-6D0D92D10E4F}"/>
              </a:ext>
            </a:extLst>
          </p:cNvPr>
          <p:cNvSpPr txBox="1"/>
          <p:nvPr/>
        </p:nvSpPr>
        <p:spPr>
          <a:xfrm>
            <a:off x="1671584" y="3724677"/>
            <a:ext cx="2211926" cy="373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2060"/>
                </a:solidFill>
              </a:rPr>
              <a:t>差旅行程自动汇总</a:t>
            </a:r>
            <a:endParaRPr lang="zh-CN" altLang="en-US" dirty="0">
              <a:solidFill>
                <a:srgbClr val="002060"/>
              </a:solidFill>
              <a:cs typeface="+mn-ea"/>
              <a:sym typeface="+mn-lt"/>
            </a:endParaRPr>
          </a:p>
        </p:txBody>
      </p:sp>
      <p:sp>
        <p:nvSpPr>
          <p:cNvPr id="48" name="TextBox 72" descr="e7d195523061f1c0deeec63e560781cfd59afb0ea006f2a87ABB68BF51EA6619813959095094C18C62A12F549504892A4AAA8C1554C6663626E05CA27F281A14E6983772AFC3FB97135759321DEA3D705820548C6D5B558C0521F46394056E5E035604ECCCC00DD78A9AA804791388603F96FBF43657DF4FEF4AB50DB393992D580251FD0C6390BB9C5839827A14A338">
            <a:extLst>
              <a:ext uri="{FF2B5EF4-FFF2-40B4-BE49-F238E27FC236}">
                <a16:creationId xmlns:a16="http://schemas.microsoft.com/office/drawing/2014/main" id="{61FCEAD5-42C8-4EBF-802D-32790931E3BD}"/>
              </a:ext>
            </a:extLst>
          </p:cNvPr>
          <p:cNvSpPr txBox="1"/>
          <p:nvPr/>
        </p:nvSpPr>
        <p:spPr>
          <a:xfrm>
            <a:off x="1627006" y="4503706"/>
            <a:ext cx="4556717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zh-CN" altLang="en-US" sz="1400" dirty="0">
              <a:solidFill>
                <a:schemeClr val="bg2">
                  <a:lumMod val="50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chemeClr val="bg2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9" name="Freeform 5">
            <a:extLst>
              <a:ext uri="{FF2B5EF4-FFF2-40B4-BE49-F238E27FC236}">
                <a16:creationId xmlns:a16="http://schemas.microsoft.com/office/drawing/2014/main" id="{3617EE32-6EC7-4A67-924A-9F50E3CB1483}"/>
              </a:ext>
            </a:extLst>
          </p:cNvPr>
          <p:cNvSpPr/>
          <p:nvPr/>
        </p:nvSpPr>
        <p:spPr bwMode="auto">
          <a:xfrm>
            <a:off x="8310927" y="5610932"/>
            <a:ext cx="1118377" cy="195748"/>
          </a:xfrm>
          <a:custGeom>
            <a:avLst/>
            <a:gdLst>
              <a:gd name="T0" fmla="*/ 692 w 759"/>
              <a:gd name="T1" fmla="*/ 133 h 133"/>
              <a:gd name="T2" fmla="*/ 67 w 759"/>
              <a:gd name="T3" fmla="*/ 133 h 133"/>
              <a:gd name="T4" fmla="*/ 0 w 759"/>
              <a:gd name="T5" fmla="*/ 67 h 133"/>
              <a:gd name="T6" fmla="*/ 0 w 759"/>
              <a:gd name="T7" fmla="*/ 67 h 133"/>
              <a:gd name="T8" fmla="*/ 67 w 759"/>
              <a:gd name="T9" fmla="*/ 0 h 133"/>
              <a:gd name="T10" fmla="*/ 692 w 759"/>
              <a:gd name="T11" fmla="*/ 0 h 133"/>
              <a:gd name="T12" fmla="*/ 759 w 759"/>
              <a:gd name="T13" fmla="*/ 67 h 133"/>
              <a:gd name="T14" fmla="*/ 759 w 759"/>
              <a:gd name="T15" fmla="*/ 67 h 133"/>
              <a:gd name="T16" fmla="*/ 692 w 759"/>
              <a:gd name="T17" fmla="*/ 133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59" h="133">
                <a:moveTo>
                  <a:pt x="692" y="133"/>
                </a:moveTo>
                <a:cubicBezTo>
                  <a:pt x="67" y="133"/>
                  <a:pt x="67" y="133"/>
                  <a:pt x="67" y="133"/>
                </a:cubicBezTo>
                <a:cubicBezTo>
                  <a:pt x="30" y="133"/>
                  <a:pt x="0" y="104"/>
                  <a:pt x="0" y="67"/>
                </a:cubicBezTo>
                <a:cubicBezTo>
                  <a:pt x="0" y="67"/>
                  <a:pt x="0" y="67"/>
                  <a:pt x="0" y="67"/>
                </a:cubicBezTo>
                <a:cubicBezTo>
                  <a:pt x="0" y="30"/>
                  <a:pt x="30" y="0"/>
                  <a:pt x="67" y="0"/>
                </a:cubicBezTo>
                <a:cubicBezTo>
                  <a:pt x="692" y="0"/>
                  <a:pt x="692" y="0"/>
                  <a:pt x="692" y="0"/>
                </a:cubicBezTo>
                <a:cubicBezTo>
                  <a:pt x="729" y="0"/>
                  <a:pt x="759" y="30"/>
                  <a:pt x="759" y="67"/>
                </a:cubicBezTo>
                <a:cubicBezTo>
                  <a:pt x="759" y="67"/>
                  <a:pt x="759" y="67"/>
                  <a:pt x="759" y="67"/>
                </a:cubicBezTo>
                <a:cubicBezTo>
                  <a:pt x="759" y="104"/>
                  <a:pt x="729" y="133"/>
                  <a:pt x="692" y="133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0" name="Freeform 6">
            <a:extLst>
              <a:ext uri="{FF2B5EF4-FFF2-40B4-BE49-F238E27FC236}">
                <a16:creationId xmlns:a16="http://schemas.microsoft.com/office/drawing/2014/main" id="{C87FACF8-A76E-4952-BA77-B70036453C95}"/>
              </a:ext>
            </a:extLst>
          </p:cNvPr>
          <p:cNvSpPr/>
          <p:nvPr/>
        </p:nvSpPr>
        <p:spPr bwMode="auto">
          <a:xfrm>
            <a:off x="8310927" y="5894116"/>
            <a:ext cx="1118377" cy="195748"/>
          </a:xfrm>
          <a:custGeom>
            <a:avLst/>
            <a:gdLst>
              <a:gd name="T0" fmla="*/ 692 w 759"/>
              <a:gd name="T1" fmla="*/ 133 h 133"/>
              <a:gd name="T2" fmla="*/ 67 w 759"/>
              <a:gd name="T3" fmla="*/ 133 h 133"/>
              <a:gd name="T4" fmla="*/ 0 w 759"/>
              <a:gd name="T5" fmla="*/ 67 h 133"/>
              <a:gd name="T6" fmla="*/ 0 w 759"/>
              <a:gd name="T7" fmla="*/ 67 h 133"/>
              <a:gd name="T8" fmla="*/ 67 w 759"/>
              <a:gd name="T9" fmla="*/ 0 h 133"/>
              <a:gd name="T10" fmla="*/ 692 w 759"/>
              <a:gd name="T11" fmla="*/ 0 h 133"/>
              <a:gd name="T12" fmla="*/ 759 w 759"/>
              <a:gd name="T13" fmla="*/ 67 h 133"/>
              <a:gd name="T14" fmla="*/ 759 w 759"/>
              <a:gd name="T15" fmla="*/ 67 h 133"/>
              <a:gd name="T16" fmla="*/ 692 w 759"/>
              <a:gd name="T17" fmla="*/ 133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59" h="133">
                <a:moveTo>
                  <a:pt x="692" y="133"/>
                </a:moveTo>
                <a:cubicBezTo>
                  <a:pt x="67" y="133"/>
                  <a:pt x="67" y="133"/>
                  <a:pt x="67" y="133"/>
                </a:cubicBezTo>
                <a:cubicBezTo>
                  <a:pt x="30" y="133"/>
                  <a:pt x="0" y="104"/>
                  <a:pt x="0" y="67"/>
                </a:cubicBezTo>
                <a:cubicBezTo>
                  <a:pt x="0" y="67"/>
                  <a:pt x="0" y="67"/>
                  <a:pt x="0" y="67"/>
                </a:cubicBezTo>
                <a:cubicBezTo>
                  <a:pt x="0" y="30"/>
                  <a:pt x="30" y="0"/>
                  <a:pt x="67" y="0"/>
                </a:cubicBezTo>
                <a:cubicBezTo>
                  <a:pt x="692" y="0"/>
                  <a:pt x="692" y="0"/>
                  <a:pt x="692" y="0"/>
                </a:cubicBezTo>
                <a:cubicBezTo>
                  <a:pt x="729" y="0"/>
                  <a:pt x="759" y="30"/>
                  <a:pt x="759" y="67"/>
                </a:cubicBezTo>
                <a:cubicBezTo>
                  <a:pt x="759" y="67"/>
                  <a:pt x="759" y="67"/>
                  <a:pt x="759" y="67"/>
                </a:cubicBezTo>
                <a:cubicBezTo>
                  <a:pt x="759" y="104"/>
                  <a:pt x="729" y="133"/>
                  <a:pt x="692" y="133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1" name="TextBox 64">
            <a:extLst>
              <a:ext uri="{FF2B5EF4-FFF2-40B4-BE49-F238E27FC236}">
                <a16:creationId xmlns:a16="http://schemas.microsoft.com/office/drawing/2014/main" id="{4413DA5E-507E-43D1-B868-37141F18AD14}"/>
              </a:ext>
            </a:extLst>
          </p:cNvPr>
          <p:cNvSpPr txBox="1"/>
          <p:nvPr/>
        </p:nvSpPr>
        <p:spPr>
          <a:xfrm>
            <a:off x="10320042" y="3969950"/>
            <a:ext cx="38608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01</a:t>
            </a: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8FB55EF2-3E25-41F7-917D-B32418697DCD}"/>
              </a:ext>
            </a:extLst>
          </p:cNvPr>
          <p:cNvSpPr/>
          <p:nvPr/>
        </p:nvSpPr>
        <p:spPr>
          <a:xfrm>
            <a:off x="517001" y="77423"/>
            <a:ext cx="480131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913765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000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智能报销形成的特点及优势</a:t>
            </a: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E7C920BF-7714-4B52-805F-483DDED781C9}"/>
              </a:ext>
            </a:extLst>
          </p:cNvPr>
          <p:cNvSpPr/>
          <p:nvPr/>
        </p:nvSpPr>
        <p:spPr>
          <a:xfrm>
            <a:off x="0" y="130175"/>
            <a:ext cx="516890" cy="516890"/>
          </a:xfrm>
          <a:prstGeom prst="rect">
            <a:avLst/>
          </a:prstGeom>
          <a:solidFill>
            <a:srgbClr val="3242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AADC2DBB-8803-4BE0-8FEA-2E6E3ACE4BF1}"/>
              </a:ext>
            </a:extLst>
          </p:cNvPr>
          <p:cNvSpPr/>
          <p:nvPr/>
        </p:nvSpPr>
        <p:spPr>
          <a:xfrm>
            <a:off x="0" y="6634162"/>
            <a:ext cx="12192000" cy="223838"/>
          </a:xfrm>
          <a:prstGeom prst="rect">
            <a:avLst/>
          </a:prstGeom>
          <a:solidFill>
            <a:srgbClr val="3242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5" name="Straight Connector 78">
            <a:extLst>
              <a:ext uri="{FF2B5EF4-FFF2-40B4-BE49-F238E27FC236}">
                <a16:creationId xmlns:a16="http://schemas.microsoft.com/office/drawing/2014/main" id="{5C6A6CA9-166F-43B7-AD31-443FB1C72259}"/>
              </a:ext>
            </a:extLst>
          </p:cNvPr>
          <p:cNvCxnSpPr/>
          <p:nvPr/>
        </p:nvCxnSpPr>
        <p:spPr>
          <a:xfrm>
            <a:off x="892810" y="5132783"/>
            <a:ext cx="529091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文本框 55">
            <a:extLst>
              <a:ext uri="{FF2B5EF4-FFF2-40B4-BE49-F238E27FC236}">
                <a16:creationId xmlns:a16="http://schemas.microsoft.com/office/drawing/2014/main" id="{2D97812E-5818-44FA-B0EA-BC4C518B7646}"/>
              </a:ext>
            </a:extLst>
          </p:cNvPr>
          <p:cNvSpPr txBox="1"/>
          <p:nvPr/>
        </p:nvSpPr>
        <p:spPr>
          <a:xfrm>
            <a:off x="1663065" y="2978150"/>
            <a:ext cx="4432300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 dirty="0">
                <a:solidFill>
                  <a:srgbClr val="002060"/>
                </a:solidFill>
              </a:rPr>
              <a:t>票据金额计算汇总，财务数据自动校正，免去计算烦恼</a:t>
            </a:r>
            <a:endParaRPr lang="zh-CN" altLang="en-US" sz="1400" dirty="0">
              <a:solidFill>
                <a:srgbClr val="002060"/>
              </a:solidFill>
              <a:cs typeface="+mn-ea"/>
              <a:sym typeface="+mn-lt"/>
            </a:endParaRPr>
          </a:p>
        </p:txBody>
      </p:sp>
      <p:grpSp>
        <p:nvGrpSpPr>
          <p:cNvPr id="57" name="Group 24">
            <a:extLst>
              <a:ext uri="{FF2B5EF4-FFF2-40B4-BE49-F238E27FC236}">
                <a16:creationId xmlns:a16="http://schemas.microsoft.com/office/drawing/2014/main" id="{FE56448C-CD17-44E2-B6BB-C535146261DE}"/>
              </a:ext>
            </a:extLst>
          </p:cNvPr>
          <p:cNvGrpSpPr/>
          <p:nvPr/>
        </p:nvGrpSpPr>
        <p:grpSpPr>
          <a:xfrm>
            <a:off x="902954" y="1605485"/>
            <a:ext cx="627071" cy="627071"/>
            <a:chOff x="1724485" y="3623300"/>
            <a:chExt cx="609600" cy="609600"/>
          </a:xfrm>
        </p:grpSpPr>
        <p:sp>
          <p:nvSpPr>
            <p:cNvPr id="58" name="Oval 25">
              <a:extLst>
                <a:ext uri="{FF2B5EF4-FFF2-40B4-BE49-F238E27FC236}">
                  <a16:creationId xmlns:a16="http://schemas.microsoft.com/office/drawing/2014/main" id="{BBC4D843-EC10-4C8F-8CA6-643D6D683BFF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1724485" y="3623300"/>
              <a:ext cx="609600" cy="609600"/>
            </a:xfrm>
            <a:prstGeom prst="ellipse">
              <a:avLst/>
            </a:prstGeom>
            <a:solidFill>
              <a:srgbClr val="3242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60" name="TextBox 26">
              <a:extLst>
                <a:ext uri="{FF2B5EF4-FFF2-40B4-BE49-F238E27FC236}">
                  <a16:creationId xmlns:a16="http://schemas.microsoft.com/office/drawing/2014/main" id="{42DF5AFC-9C9D-45F6-B3A8-7A661C55850E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1787873" y="3729536"/>
              <a:ext cx="482824" cy="327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ebas Neue Regular"/>
                  <a:ea typeface="+mn-ea"/>
                  <a:cs typeface="+mn-cs"/>
                </a:rPr>
                <a:t>01</a:t>
              </a:r>
            </a:p>
          </p:txBody>
        </p:sp>
      </p:grpSp>
      <p:sp>
        <p:nvSpPr>
          <p:cNvPr id="61" name="TextBox 72" descr="e7d195523061f1c0deeec63e560781cfd59afb0ea006f2a87ABB68BF51EA6619813959095094C18C62A12F549504892A4AAA8C1554C6663626E05CA27F281A14E6983772AFC3FB97135759321DEA3D705820548C6D5B558C0521F46394056E5E035604ECCCC00DD78A9AA804791388603F96FBF43657DF4FEF4AB50DB393992D580251FD0C6390BB9C5839827A14A338">
            <a:extLst>
              <a:ext uri="{FF2B5EF4-FFF2-40B4-BE49-F238E27FC236}">
                <a16:creationId xmlns:a16="http://schemas.microsoft.com/office/drawing/2014/main" id="{15915D62-17DE-4D49-88FA-051EA15E53A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638473" y="1683656"/>
            <a:ext cx="4555410" cy="700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002060"/>
                </a:solidFill>
              </a:rPr>
              <a:t>通过“光学字符识别”技术实现了票据自动识别、自动验真、自动匹配票据类型，教职工无需手动认证发票</a:t>
            </a:r>
            <a:endParaRPr lang="zh-CN" altLang="en-US" sz="1400" dirty="0">
              <a:solidFill>
                <a:srgbClr val="002060"/>
              </a:solidFill>
              <a:cs typeface="+mn-ea"/>
              <a:sym typeface="+mn-lt"/>
            </a:endParaRPr>
          </a:p>
        </p:txBody>
      </p:sp>
      <p:sp>
        <p:nvSpPr>
          <p:cNvPr id="62" name="文本框 51">
            <a:extLst>
              <a:ext uri="{FF2B5EF4-FFF2-40B4-BE49-F238E27FC236}">
                <a16:creationId xmlns:a16="http://schemas.microsoft.com/office/drawing/2014/main" id="{92CC5878-9939-4A80-AD79-C26224F5C78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638935" y="1365250"/>
            <a:ext cx="3223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OCR</a:t>
            </a:r>
            <a:r>
              <a:rPr lang="zh-CN" altLang="en-US" dirty="0">
                <a:solidFill>
                  <a:srgbClr val="002060"/>
                </a:solidFill>
              </a:rPr>
              <a:t>自动识别票据</a:t>
            </a:r>
            <a:endParaRPr lang="zh-CN" altLang="en-US" dirty="0">
              <a:solidFill>
                <a:srgbClr val="002060"/>
              </a:solidFill>
              <a:cs typeface="+mn-ea"/>
              <a:sym typeface="+mn-lt"/>
            </a:endParaRPr>
          </a:p>
        </p:txBody>
      </p:sp>
      <p:sp>
        <p:nvSpPr>
          <p:cNvPr id="63" name="TextBox 72" descr="e7d195523061f1c0deeec63e560781cfd59afb0ea006f2a87ABB68BF51EA6619813959095094C18C62A12F549504892A4AAA8C1554C6663626E05CA27F281A14E6983772AFC3FB97135759321DEA3D705820548C6D5B558C0521F46394056E5E035604ECCCC00DD78A9AA804791388603F96FBF43657DF4FEF4AB50DB393992D580251FD0C6390BB9C5839827A14A338">
            <a:extLst>
              <a:ext uri="{FF2B5EF4-FFF2-40B4-BE49-F238E27FC236}">
                <a16:creationId xmlns:a16="http://schemas.microsoft.com/office/drawing/2014/main" id="{A6DCDEC0-7FF2-4F02-A085-6F2278578E7D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637166" y="2187226"/>
            <a:ext cx="4556717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zh-CN" altLang="en-US" sz="1400" dirty="0">
              <a:solidFill>
                <a:schemeClr val="bg2">
                  <a:lumMod val="50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chemeClr val="bg2">
                  <a:lumMod val="50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64" name="Straight Connector 78">
            <a:extLst>
              <a:ext uri="{FF2B5EF4-FFF2-40B4-BE49-F238E27FC236}">
                <a16:creationId xmlns:a16="http://schemas.microsoft.com/office/drawing/2014/main" id="{8C1EF98E-9821-4933-890D-EC2E892E368E}"/>
              </a:ext>
            </a:extLst>
          </p:cNvPr>
          <p:cNvCxnSpPr/>
          <p:nvPr>
            <p:custDataLst>
              <p:tags r:id="rId4"/>
            </p:custDataLst>
          </p:nvPr>
        </p:nvCxnSpPr>
        <p:spPr>
          <a:xfrm>
            <a:off x="902970" y="2475943"/>
            <a:ext cx="529091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6883098"/>
      </p:ext>
    </p:extLst>
  </p:cSld>
  <p:clrMapOvr>
    <a:masterClrMapping/>
  </p:clrMapOvr>
  <p:transition spd="slow" advTm="0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635"/>
            <a:ext cx="3205908" cy="6857365"/>
          </a:xfrm>
          <a:prstGeom prst="rect">
            <a:avLst/>
          </a:prstGeom>
          <a:solidFill>
            <a:srgbClr val="3242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27"/>
          <p:cNvSpPr txBox="1"/>
          <p:nvPr/>
        </p:nvSpPr>
        <p:spPr>
          <a:xfrm>
            <a:off x="648543" y="1715934"/>
            <a:ext cx="203730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</a:rPr>
              <a:t>申请报销</a:t>
            </a:r>
          </a:p>
        </p:txBody>
      </p:sp>
      <p:sp>
        <p:nvSpPr>
          <p:cNvPr id="20" name="直角三角形 19"/>
          <p:cNvSpPr/>
          <p:nvPr/>
        </p:nvSpPr>
        <p:spPr>
          <a:xfrm rot="2700000">
            <a:off x="2986451" y="1855329"/>
            <a:ext cx="438150" cy="43815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13"/>
          <p:cNvSpPr txBox="1"/>
          <p:nvPr/>
        </p:nvSpPr>
        <p:spPr>
          <a:xfrm>
            <a:off x="3515345" y="317613"/>
            <a:ext cx="8152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002060"/>
                </a:solidFill>
              </a:rPr>
              <a:t>报销单填制过程需要进一步确认信息中途暂停时可保存为草稿。点击下方的返回按钮，如下图：</a:t>
            </a:r>
            <a:endParaRPr lang="zh-CN" altLang="en-US" sz="1600" dirty="0">
              <a:solidFill>
                <a:srgbClr val="002060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  <p:sp>
        <p:nvSpPr>
          <p:cNvPr id="7" name="文本框 8">
            <a:hlinkClick r:id="rId2" action="ppaction://hlinksldjump"/>
          </p:cNvPr>
          <p:cNvSpPr txBox="1"/>
          <p:nvPr/>
        </p:nvSpPr>
        <p:spPr>
          <a:xfrm>
            <a:off x="800182" y="3177083"/>
            <a:ext cx="1649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日常报销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39267" y="884564"/>
            <a:ext cx="4776394" cy="2657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11713" y="4152046"/>
            <a:ext cx="4800767" cy="2404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文本框 13"/>
          <p:cNvSpPr txBox="1"/>
          <p:nvPr/>
        </p:nvSpPr>
        <p:spPr>
          <a:xfrm>
            <a:off x="3469775" y="3431327"/>
            <a:ext cx="81524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002060"/>
                </a:solidFill>
              </a:rPr>
              <a:t>弹出是否保存为草稿的确认窗体，点击“保存草稿”按钮，该报销单将变为草稿存于系统中，且相关发票被使用；点击“放弃报销”按钮，该报销单将被撤销，如有相关发票将返回至未报销票据池中。点击“取消”按钮则该窗体关闭。</a:t>
            </a:r>
            <a:endParaRPr lang="zh-CN" altLang="en-US" sz="1400" dirty="0">
              <a:solidFill>
                <a:srgbClr val="002060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635"/>
            <a:ext cx="3205908" cy="6857365"/>
          </a:xfrm>
          <a:prstGeom prst="rect">
            <a:avLst/>
          </a:prstGeom>
          <a:solidFill>
            <a:srgbClr val="3242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27"/>
          <p:cNvSpPr txBox="1"/>
          <p:nvPr/>
        </p:nvSpPr>
        <p:spPr>
          <a:xfrm>
            <a:off x="605513" y="1769722"/>
            <a:ext cx="203730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</a:rPr>
              <a:t>申请报销</a:t>
            </a:r>
          </a:p>
        </p:txBody>
      </p:sp>
      <p:sp>
        <p:nvSpPr>
          <p:cNvPr id="20" name="直角三角形 19"/>
          <p:cNvSpPr/>
          <p:nvPr/>
        </p:nvSpPr>
        <p:spPr>
          <a:xfrm rot="2700000">
            <a:off x="2986451" y="1855329"/>
            <a:ext cx="438150" cy="43815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13"/>
          <p:cNvSpPr txBox="1"/>
          <p:nvPr/>
        </p:nvSpPr>
        <p:spPr>
          <a:xfrm>
            <a:off x="3414194" y="352847"/>
            <a:ext cx="81524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002060"/>
                </a:solidFill>
              </a:rPr>
              <a:t>报保存为草稿的报销单在“我的业务</a:t>
            </a:r>
            <a:r>
              <a:rPr lang="en-US" altLang="zh-CN" sz="1600" dirty="0">
                <a:solidFill>
                  <a:srgbClr val="002060"/>
                </a:solidFill>
              </a:rPr>
              <a:t>—</a:t>
            </a:r>
            <a:r>
              <a:rPr lang="zh-CN" altLang="en-US" sz="1600" dirty="0">
                <a:solidFill>
                  <a:srgbClr val="002060"/>
                </a:solidFill>
              </a:rPr>
              <a:t>草稿”中可找到，如下图：</a:t>
            </a:r>
            <a:endParaRPr lang="zh-CN" altLang="en-US" sz="1600" dirty="0">
              <a:solidFill>
                <a:srgbClr val="002060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  <p:sp>
        <p:nvSpPr>
          <p:cNvPr id="7" name="文本框 8">
            <a:hlinkClick r:id="rId2" action="ppaction://hlinksldjump"/>
          </p:cNvPr>
          <p:cNvSpPr txBox="1"/>
          <p:nvPr/>
        </p:nvSpPr>
        <p:spPr>
          <a:xfrm>
            <a:off x="800182" y="3177083"/>
            <a:ext cx="1649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日常报销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40041" y="1001485"/>
            <a:ext cx="8452602" cy="132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635"/>
            <a:ext cx="3205908" cy="6857365"/>
          </a:xfrm>
          <a:prstGeom prst="rect">
            <a:avLst/>
          </a:prstGeom>
          <a:solidFill>
            <a:srgbClr val="3242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27"/>
          <p:cNvSpPr txBox="1"/>
          <p:nvPr/>
        </p:nvSpPr>
        <p:spPr>
          <a:xfrm>
            <a:off x="648543" y="1737449"/>
            <a:ext cx="203730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</a:rPr>
              <a:t>申请报销</a:t>
            </a:r>
          </a:p>
        </p:txBody>
      </p:sp>
      <p:sp>
        <p:nvSpPr>
          <p:cNvPr id="20" name="直角三角形 19"/>
          <p:cNvSpPr/>
          <p:nvPr/>
        </p:nvSpPr>
        <p:spPr>
          <a:xfrm rot="2700000">
            <a:off x="2986451" y="1855329"/>
            <a:ext cx="438150" cy="43815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13"/>
          <p:cNvSpPr txBox="1"/>
          <p:nvPr/>
        </p:nvSpPr>
        <p:spPr>
          <a:xfrm>
            <a:off x="3414194" y="352847"/>
            <a:ext cx="81524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002060"/>
                </a:solidFill>
              </a:rPr>
              <a:t>国内差旅。从申请报销</a:t>
            </a:r>
            <a:r>
              <a:rPr lang="en-US" sz="1600" dirty="0">
                <a:solidFill>
                  <a:srgbClr val="002060"/>
                </a:solidFill>
              </a:rPr>
              <a:t>-</a:t>
            </a:r>
            <a:r>
              <a:rPr lang="zh-CN" altLang="en-US" sz="1600" dirty="0">
                <a:solidFill>
                  <a:srgbClr val="002060"/>
                </a:solidFill>
              </a:rPr>
              <a:t>国内差旅进入，选择发票后点击前往报销</a:t>
            </a:r>
            <a:endParaRPr lang="zh-CN" altLang="en-US" sz="1600" dirty="0">
              <a:solidFill>
                <a:srgbClr val="002060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  <p:sp>
        <p:nvSpPr>
          <p:cNvPr id="7" name="文本框 8">
            <a:hlinkClick r:id="rId2" action="ppaction://hlinksldjump"/>
          </p:cNvPr>
          <p:cNvSpPr txBox="1"/>
          <p:nvPr/>
        </p:nvSpPr>
        <p:spPr>
          <a:xfrm>
            <a:off x="800182" y="3177083"/>
            <a:ext cx="1649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国内差旅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15345" y="3761791"/>
            <a:ext cx="6709002" cy="2853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97365" y="666974"/>
            <a:ext cx="7972808" cy="288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635"/>
            <a:ext cx="3205908" cy="6857365"/>
          </a:xfrm>
          <a:prstGeom prst="rect">
            <a:avLst/>
          </a:prstGeom>
          <a:solidFill>
            <a:srgbClr val="3242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27"/>
          <p:cNvSpPr txBox="1"/>
          <p:nvPr/>
        </p:nvSpPr>
        <p:spPr>
          <a:xfrm>
            <a:off x="309696" y="1753610"/>
            <a:ext cx="307450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</a:rPr>
              <a:t>   </a:t>
            </a:r>
            <a:r>
              <a:rPr lang="zh-CN" altLang="en-US" sz="3600" b="1" dirty="0">
                <a:solidFill>
                  <a:schemeClr val="bg1"/>
                </a:solidFill>
              </a:rPr>
              <a:t>申请报销</a:t>
            </a:r>
          </a:p>
        </p:txBody>
      </p:sp>
      <p:sp>
        <p:nvSpPr>
          <p:cNvPr id="20" name="直角三角形 19"/>
          <p:cNvSpPr/>
          <p:nvPr/>
        </p:nvSpPr>
        <p:spPr>
          <a:xfrm rot="2700000">
            <a:off x="2986451" y="1855329"/>
            <a:ext cx="438150" cy="43815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13"/>
          <p:cNvSpPr txBox="1"/>
          <p:nvPr/>
        </p:nvSpPr>
        <p:spPr>
          <a:xfrm>
            <a:off x="3359607" y="425297"/>
            <a:ext cx="8200511" cy="787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600" dirty="0">
                <a:solidFill>
                  <a:srgbClr val="002060"/>
                </a:solidFill>
              </a:rPr>
              <a:t>基本信息、费用分摊、支付信息完善、冲销借款、上传补充说明流程均与日常报销相同，不做赘述</a:t>
            </a:r>
            <a:endParaRPr lang="zh-CN" altLang="en-US" sz="1600" dirty="0">
              <a:solidFill>
                <a:srgbClr val="002060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  <p:sp>
        <p:nvSpPr>
          <p:cNvPr id="16" name="文本框 8">
            <a:hlinkClick r:id="rId3" action="ppaction://hlinksldjump"/>
          </p:cNvPr>
          <p:cNvSpPr txBox="1"/>
          <p:nvPr/>
        </p:nvSpPr>
        <p:spPr>
          <a:xfrm>
            <a:off x="604424" y="3187714"/>
            <a:ext cx="2225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  国内差旅</a:t>
            </a:r>
          </a:p>
        </p:txBody>
      </p:sp>
      <p:sp>
        <p:nvSpPr>
          <p:cNvPr id="5" name="文本框 13"/>
          <p:cNvSpPr txBox="1"/>
          <p:nvPr>
            <p:custDataLst>
              <p:tags r:id="rId1"/>
            </p:custDataLst>
          </p:nvPr>
        </p:nvSpPr>
        <p:spPr>
          <a:xfrm>
            <a:off x="3613593" y="5015382"/>
            <a:ext cx="81864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endParaRPr lang="zh-CN" altLang="en-US" sz="1600" dirty="0">
              <a:solidFill>
                <a:srgbClr val="324274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  <p:sp>
        <p:nvSpPr>
          <p:cNvPr id="9" name="文本框 13"/>
          <p:cNvSpPr txBox="1"/>
          <p:nvPr/>
        </p:nvSpPr>
        <p:spPr>
          <a:xfrm>
            <a:off x="3393673" y="1169367"/>
            <a:ext cx="8200511" cy="41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600" dirty="0">
                <a:solidFill>
                  <a:srgbClr val="002060"/>
                </a:solidFill>
              </a:rPr>
              <a:t>行程信息不完整处理。当行程信息提示不完整时，需要补充信息</a:t>
            </a:r>
            <a:endParaRPr lang="zh-CN" altLang="en-US" sz="1600" dirty="0">
              <a:solidFill>
                <a:srgbClr val="002060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38" y="1598888"/>
            <a:ext cx="5974316" cy="2422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文本框 13"/>
          <p:cNvSpPr txBox="1"/>
          <p:nvPr/>
        </p:nvSpPr>
        <p:spPr>
          <a:xfrm>
            <a:off x="3481527" y="4021936"/>
            <a:ext cx="8200511" cy="787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600" dirty="0">
                <a:solidFill>
                  <a:srgbClr val="002060"/>
                </a:solidFill>
              </a:rPr>
              <a:t>系统弹出修改行程的窗体，选择人员后，按出行实际补填出发城市、出发时间或返回城市、返回时间，点击保存即可，如下图：</a:t>
            </a:r>
            <a:endParaRPr lang="zh-CN" altLang="en-US" sz="1600" dirty="0">
              <a:solidFill>
                <a:srgbClr val="002060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13593" y="4809203"/>
            <a:ext cx="6932743" cy="155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635"/>
            <a:ext cx="3205908" cy="6857365"/>
          </a:xfrm>
          <a:prstGeom prst="rect">
            <a:avLst/>
          </a:prstGeom>
          <a:solidFill>
            <a:srgbClr val="3242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27"/>
          <p:cNvSpPr txBox="1"/>
          <p:nvPr/>
        </p:nvSpPr>
        <p:spPr>
          <a:xfrm>
            <a:off x="309696" y="1753610"/>
            <a:ext cx="307450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</a:rPr>
              <a:t>   </a:t>
            </a:r>
            <a:r>
              <a:rPr lang="zh-CN" altLang="en-US" sz="3600" b="1" dirty="0">
                <a:solidFill>
                  <a:schemeClr val="bg1"/>
                </a:solidFill>
              </a:rPr>
              <a:t>申请报销</a:t>
            </a:r>
          </a:p>
        </p:txBody>
      </p:sp>
      <p:sp>
        <p:nvSpPr>
          <p:cNvPr id="20" name="直角三角形 19"/>
          <p:cNvSpPr/>
          <p:nvPr/>
        </p:nvSpPr>
        <p:spPr>
          <a:xfrm rot="2700000">
            <a:off x="2986451" y="1855329"/>
            <a:ext cx="438150" cy="43815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13"/>
          <p:cNvSpPr txBox="1"/>
          <p:nvPr/>
        </p:nvSpPr>
        <p:spPr>
          <a:xfrm>
            <a:off x="3384199" y="191045"/>
            <a:ext cx="82005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1600" dirty="0">
                <a:solidFill>
                  <a:srgbClr val="002060"/>
                </a:solidFill>
              </a:rPr>
              <a:t>选择发放到出差人。勾选发放到出差人差旅补贴会默认发放给出差人，其他费用默认</a:t>
            </a:r>
            <a:r>
              <a:rPr lang="zh-CN" altLang="en-US" sz="1600" dirty="0">
                <a:solidFill>
                  <a:srgbClr val="FF0000"/>
                </a:solidFill>
              </a:rPr>
              <a:t>发放给实际报销人</a:t>
            </a:r>
            <a:endParaRPr lang="en-US" altLang="zh-CN" sz="16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1400" dirty="0">
                <a:solidFill>
                  <a:srgbClr val="FF0000"/>
                </a:solidFill>
              </a:rPr>
              <a:t>★重要说明：按照学校差旅费管理办法，在补贴信息内细分国内差旅、实习实训、科研差旅、野外调研、横向科研上浮五类。非科研经费报销会触发国内差旅、实习实训。学生实习实训选“实习实训”；科研经费报销会触发科研差旅、野外调研、横向上浮。一般科研报销选“科研差旅（实报实销）”，野外调研选“野外调研（包干）”，横向科研报销选“横向科研上浮”</a:t>
            </a:r>
            <a:endParaRPr lang="zh-CN" altLang="en-US" sz="1400" dirty="0">
              <a:solidFill>
                <a:srgbClr val="FF0000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  <p:sp>
        <p:nvSpPr>
          <p:cNvPr id="16" name="文本框 8">
            <a:hlinkClick r:id="rId3" action="ppaction://hlinksldjump"/>
          </p:cNvPr>
          <p:cNvSpPr txBox="1"/>
          <p:nvPr/>
        </p:nvSpPr>
        <p:spPr>
          <a:xfrm>
            <a:off x="604424" y="3187714"/>
            <a:ext cx="2225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  国内差旅</a:t>
            </a:r>
          </a:p>
        </p:txBody>
      </p:sp>
      <p:sp>
        <p:nvSpPr>
          <p:cNvPr id="5" name="文本框 13"/>
          <p:cNvSpPr txBox="1"/>
          <p:nvPr>
            <p:custDataLst>
              <p:tags r:id="rId1"/>
            </p:custDataLst>
          </p:nvPr>
        </p:nvSpPr>
        <p:spPr>
          <a:xfrm>
            <a:off x="3613593" y="5015382"/>
            <a:ext cx="81864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endParaRPr lang="zh-CN" altLang="en-US" sz="1600" dirty="0">
              <a:solidFill>
                <a:srgbClr val="324274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434722" y="3187714"/>
            <a:ext cx="82005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1600" dirty="0">
                <a:solidFill>
                  <a:srgbClr val="FF0000"/>
                </a:solidFill>
              </a:rPr>
              <a:t>申请人在填报差旅报销单时，点击“辅助证据”栏内“尚未绑定国内差旅审批单”选择对应出差审批单确认</a:t>
            </a:r>
            <a:endParaRPr lang="zh-CN" altLang="en-US" sz="1600" dirty="0">
              <a:solidFill>
                <a:srgbClr val="FF0000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1600" dirty="0">
                <a:solidFill>
                  <a:srgbClr val="FF0000"/>
                </a:solidFill>
              </a:rPr>
              <a:t>★重要说明：随着“商旅平台”的上线，出差审批手续可在商旅平台申请并审批。由于“差旅审批”属于事前审批项，应先于差旅出行前完成，</a:t>
            </a:r>
            <a:r>
              <a:rPr lang="zh-CN" altLang="en-US" sz="1600" u="sng" dirty="0">
                <a:solidFill>
                  <a:srgbClr val="FF0000"/>
                </a:solidFill>
              </a:rPr>
              <a:t>故师生出差前须在“商旅平台”完成出差审批</a:t>
            </a:r>
            <a:r>
              <a:rPr lang="zh-CN" altLang="en-US" sz="1600" dirty="0">
                <a:solidFill>
                  <a:srgbClr val="FF0000"/>
                </a:solidFill>
              </a:rPr>
              <a:t>，需要向师生特别说明</a:t>
            </a:r>
            <a:endParaRPr lang="en-US" altLang="zh-CN" sz="1600" dirty="0">
              <a:solidFill>
                <a:srgbClr val="FF0000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46841" y="4424795"/>
            <a:ext cx="6084514" cy="2101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EDFBF8D-BF6C-4A5F-9B37-211A2BDAB0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3636" y="1593301"/>
            <a:ext cx="6201247" cy="1638707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635"/>
            <a:ext cx="3205908" cy="6857365"/>
          </a:xfrm>
          <a:prstGeom prst="rect">
            <a:avLst/>
          </a:prstGeom>
          <a:solidFill>
            <a:srgbClr val="3242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27"/>
          <p:cNvSpPr txBox="1"/>
          <p:nvPr/>
        </p:nvSpPr>
        <p:spPr>
          <a:xfrm>
            <a:off x="309696" y="1753610"/>
            <a:ext cx="307450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</a:rPr>
              <a:t>   </a:t>
            </a:r>
            <a:r>
              <a:rPr lang="zh-CN" altLang="en-US" sz="3600" b="1" dirty="0">
                <a:solidFill>
                  <a:schemeClr val="bg1"/>
                </a:solidFill>
              </a:rPr>
              <a:t>申请报销</a:t>
            </a:r>
          </a:p>
        </p:txBody>
      </p:sp>
      <p:sp>
        <p:nvSpPr>
          <p:cNvPr id="20" name="直角三角形 19"/>
          <p:cNvSpPr/>
          <p:nvPr/>
        </p:nvSpPr>
        <p:spPr>
          <a:xfrm rot="2700000">
            <a:off x="2986451" y="1855329"/>
            <a:ext cx="438150" cy="43815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13"/>
          <p:cNvSpPr txBox="1"/>
          <p:nvPr/>
        </p:nvSpPr>
        <p:spPr>
          <a:xfrm>
            <a:off x="3359607" y="425297"/>
            <a:ext cx="8200511" cy="41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600" dirty="0">
                <a:solidFill>
                  <a:srgbClr val="002060"/>
                </a:solidFill>
              </a:rPr>
              <a:t>选择对应出差审批单</a:t>
            </a:r>
            <a:endParaRPr lang="zh-CN" altLang="en-US" sz="1600" dirty="0">
              <a:solidFill>
                <a:srgbClr val="002060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  <p:sp>
        <p:nvSpPr>
          <p:cNvPr id="16" name="文本框 8">
            <a:hlinkClick r:id="rId3" action="ppaction://hlinksldjump"/>
          </p:cNvPr>
          <p:cNvSpPr txBox="1"/>
          <p:nvPr/>
        </p:nvSpPr>
        <p:spPr>
          <a:xfrm>
            <a:off x="604424" y="3187714"/>
            <a:ext cx="2225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  国内差旅</a:t>
            </a:r>
          </a:p>
        </p:txBody>
      </p:sp>
      <p:sp>
        <p:nvSpPr>
          <p:cNvPr id="5" name="文本框 13"/>
          <p:cNvSpPr txBox="1"/>
          <p:nvPr>
            <p:custDataLst>
              <p:tags r:id="rId1"/>
            </p:custDataLst>
          </p:nvPr>
        </p:nvSpPr>
        <p:spPr>
          <a:xfrm>
            <a:off x="3613593" y="5015382"/>
            <a:ext cx="81864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endParaRPr lang="zh-CN" altLang="en-US" sz="1600" dirty="0">
              <a:solidFill>
                <a:srgbClr val="324274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00631" y="817725"/>
            <a:ext cx="4787153" cy="2408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文本框 13"/>
          <p:cNvSpPr txBox="1"/>
          <p:nvPr/>
        </p:nvSpPr>
        <p:spPr>
          <a:xfrm>
            <a:off x="3533522" y="3051956"/>
            <a:ext cx="8200511" cy="41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600" dirty="0">
                <a:solidFill>
                  <a:srgbClr val="002060"/>
                </a:solidFill>
              </a:rPr>
              <a:t>点击“提交申请”完成申请</a:t>
            </a:r>
            <a:endParaRPr lang="zh-CN" altLang="en-US" sz="1600" dirty="0">
              <a:solidFill>
                <a:srgbClr val="002060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68357" y="3464075"/>
            <a:ext cx="5961362" cy="3220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图片 58" descr="未标题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093210" y="2423795"/>
            <a:ext cx="3374390" cy="8299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zh-CN" sz="4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PART 3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250566" y="3253740"/>
            <a:ext cx="5331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手机端业务操作流程</a:t>
            </a:r>
          </a:p>
        </p:txBody>
      </p:sp>
    </p:spTree>
    <p:extLst>
      <p:ext uri="{BB962C8B-B14F-4D97-AF65-F5344CB8AC3E}">
        <p14:creationId xmlns:p14="http://schemas.microsoft.com/office/powerpoint/2010/main" val="2471375058"/>
      </p:ext>
    </p:extLst>
  </p:cSld>
  <p:clrMapOvr>
    <a:masterClrMapping/>
  </p:clrMapOvr>
  <p:transition spd="slow" advTm="0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635"/>
            <a:ext cx="3205908" cy="6857365"/>
          </a:xfrm>
          <a:prstGeom prst="rect">
            <a:avLst/>
          </a:prstGeom>
          <a:solidFill>
            <a:srgbClr val="3242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27"/>
          <p:cNvSpPr txBox="1"/>
          <p:nvPr/>
        </p:nvSpPr>
        <p:spPr>
          <a:xfrm>
            <a:off x="0" y="2576136"/>
            <a:ext cx="3074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</a:rPr>
              <a:t>登录智慧财务</a:t>
            </a:r>
          </a:p>
        </p:txBody>
      </p:sp>
      <p:sp>
        <p:nvSpPr>
          <p:cNvPr id="20" name="直角三角形 19"/>
          <p:cNvSpPr/>
          <p:nvPr/>
        </p:nvSpPr>
        <p:spPr>
          <a:xfrm rot="2700000">
            <a:off x="2986451" y="1855329"/>
            <a:ext cx="438150" cy="43815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13"/>
          <p:cNvSpPr txBox="1"/>
          <p:nvPr/>
        </p:nvSpPr>
        <p:spPr>
          <a:xfrm>
            <a:off x="3451667" y="298512"/>
            <a:ext cx="7631773" cy="49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 dirty="0">
                <a:solidFill>
                  <a:srgbClr val="002060"/>
                </a:solidFill>
              </a:rPr>
              <a:t>登录智慧财务</a:t>
            </a:r>
            <a:endParaRPr lang="zh-CN" altLang="en-US" sz="2000" dirty="0">
              <a:solidFill>
                <a:srgbClr val="002060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  <p:sp>
        <p:nvSpPr>
          <p:cNvPr id="5" name="文本框 13"/>
          <p:cNvSpPr txBox="1"/>
          <p:nvPr>
            <p:custDataLst>
              <p:tags r:id="rId1"/>
            </p:custDataLst>
          </p:nvPr>
        </p:nvSpPr>
        <p:spPr>
          <a:xfrm>
            <a:off x="3613593" y="5015382"/>
            <a:ext cx="81864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endParaRPr lang="zh-CN" altLang="en-US" sz="1600" dirty="0">
              <a:solidFill>
                <a:srgbClr val="324274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8B8A01-3F25-4F68-A31B-3572B0C92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472" y="1319321"/>
            <a:ext cx="2336994" cy="516598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A2D8A81-F791-49BB-9546-EC2482F07E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8481" y="1319323"/>
            <a:ext cx="2336994" cy="51659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B017278-F4FB-4C7E-A8D6-D5B151BA7E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490" y="1305811"/>
            <a:ext cx="2343106" cy="5179495"/>
          </a:xfrm>
          <a:prstGeom prst="rect">
            <a:avLst/>
          </a:prstGeom>
        </p:spPr>
      </p:pic>
      <p:sp>
        <p:nvSpPr>
          <p:cNvPr id="10" name="文本框 13">
            <a:extLst>
              <a:ext uri="{FF2B5EF4-FFF2-40B4-BE49-F238E27FC236}">
                <a16:creationId xmlns:a16="http://schemas.microsoft.com/office/drawing/2014/main" id="{3666D8B8-2795-44A5-9D99-1705E4780913}"/>
              </a:ext>
            </a:extLst>
          </p:cNvPr>
          <p:cNvSpPr txBox="1"/>
          <p:nvPr/>
        </p:nvSpPr>
        <p:spPr>
          <a:xfrm>
            <a:off x="3231511" y="798330"/>
            <a:ext cx="8072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3065" eaLnBrk="0" hangingPunct="0">
              <a:spcBef>
                <a:spcPts val="615"/>
              </a:spcBef>
              <a:spcAft>
                <a:spcPts val="0"/>
              </a:spcAft>
            </a:pPr>
            <a:r>
              <a:rPr lang="zh-CN" altLang="en-US" sz="1400" spc="-5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搜</a:t>
            </a:r>
            <a:r>
              <a:rPr lang="zh-CN" altLang="zh-CN" sz="1400" spc="-5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索并关注微信服务号“河南理工大学财务处”</a:t>
            </a:r>
            <a:r>
              <a:rPr lang="zh-CN" altLang="en-US" sz="1400" spc="-5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，</a:t>
            </a:r>
            <a:r>
              <a:rPr lang="zh-CN" altLang="zh-CN" sz="1400" kern="0" spc="-2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点击下方“业务办理”，进入“智慧财务”</a:t>
            </a:r>
            <a:r>
              <a:rPr lang="zh-CN" altLang="zh-CN" sz="1400" kern="0" spc="-1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，登录到智能报销的主界面</a:t>
            </a:r>
            <a:endParaRPr lang="zh-CN" altLang="en-US" sz="1400" dirty="0">
              <a:solidFill>
                <a:srgbClr val="002060"/>
              </a:solidFill>
              <a:latin typeface="+mn-ea"/>
              <a:sym typeface="华文细黑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283667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635"/>
            <a:ext cx="3205908" cy="6857365"/>
          </a:xfrm>
          <a:prstGeom prst="rect">
            <a:avLst/>
          </a:prstGeom>
          <a:solidFill>
            <a:srgbClr val="3242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27"/>
          <p:cNvSpPr txBox="1"/>
          <p:nvPr/>
        </p:nvSpPr>
        <p:spPr>
          <a:xfrm>
            <a:off x="0" y="2576136"/>
            <a:ext cx="3074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</a:rPr>
              <a:t>发票管理</a:t>
            </a:r>
          </a:p>
        </p:txBody>
      </p:sp>
      <p:sp>
        <p:nvSpPr>
          <p:cNvPr id="20" name="直角三角形 19"/>
          <p:cNvSpPr/>
          <p:nvPr/>
        </p:nvSpPr>
        <p:spPr>
          <a:xfrm rot="2700000">
            <a:off x="2986451" y="1855329"/>
            <a:ext cx="438150" cy="43815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13"/>
          <p:cNvSpPr txBox="1"/>
          <p:nvPr/>
        </p:nvSpPr>
        <p:spPr>
          <a:xfrm>
            <a:off x="3385997" y="372691"/>
            <a:ext cx="7631773" cy="49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 dirty="0">
                <a:solidFill>
                  <a:srgbClr val="002060"/>
                </a:solidFill>
              </a:rPr>
              <a:t>发票上传</a:t>
            </a:r>
            <a:endParaRPr lang="zh-CN" altLang="en-US" sz="2000" dirty="0">
              <a:solidFill>
                <a:srgbClr val="002060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  <p:sp>
        <p:nvSpPr>
          <p:cNvPr id="5" name="文本框 13"/>
          <p:cNvSpPr txBox="1"/>
          <p:nvPr>
            <p:custDataLst>
              <p:tags r:id="rId1"/>
            </p:custDataLst>
          </p:nvPr>
        </p:nvSpPr>
        <p:spPr>
          <a:xfrm>
            <a:off x="3613593" y="5015382"/>
            <a:ext cx="81864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endParaRPr lang="zh-CN" altLang="en-US" sz="1600" dirty="0">
              <a:solidFill>
                <a:srgbClr val="324274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5F42E11-564C-45B9-8FA4-E5C210DE7239}"/>
              </a:ext>
            </a:extLst>
          </p:cNvPr>
          <p:cNvSpPr txBox="1"/>
          <p:nvPr/>
        </p:nvSpPr>
        <p:spPr>
          <a:xfrm>
            <a:off x="3613592" y="920578"/>
            <a:ext cx="77432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00" kern="0" spc="-1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在</a:t>
            </a:r>
            <a:r>
              <a:rPr lang="zh-CN" altLang="en-US" sz="1600" kern="0" spc="-1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主界面</a:t>
            </a:r>
            <a:r>
              <a:rPr lang="zh-CN" altLang="zh-CN" sz="1600" kern="0" spc="-1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点击右上方的“照相机”按钮，可通过拍照或从相册选择的方式添加附件图片</a:t>
            </a:r>
            <a:endParaRPr lang="zh-CN" altLang="en-US" sz="1600" dirty="0">
              <a:solidFill>
                <a:srgbClr val="002060"/>
              </a:solidFill>
              <a:latin typeface="+mn-ea"/>
            </a:endParaRPr>
          </a:p>
        </p:txBody>
      </p:sp>
      <p:pic>
        <p:nvPicPr>
          <p:cNvPr id="1026" name="图片 1">
            <a:extLst>
              <a:ext uri="{FF2B5EF4-FFF2-40B4-BE49-F238E27FC236}">
                <a16:creationId xmlns:a16="http://schemas.microsoft.com/office/drawing/2014/main" id="{6814450F-2E13-4D7C-8B54-568E84726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658" y="1638299"/>
            <a:ext cx="2225551" cy="4927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图片 1">
            <a:extLst>
              <a:ext uri="{FF2B5EF4-FFF2-40B4-BE49-F238E27FC236}">
                <a16:creationId xmlns:a16="http://schemas.microsoft.com/office/drawing/2014/main" id="{BF5AF191-95A1-47EE-82ED-7FF575979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052" y="1615492"/>
            <a:ext cx="2312036" cy="511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63190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635"/>
            <a:ext cx="3205908" cy="6857365"/>
          </a:xfrm>
          <a:prstGeom prst="rect">
            <a:avLst/>
          </a:prstGeom>
          <a:solidFill>
            <a:srgbClr val="3242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27"/>
          <p:cNvSpPr txBox="1"/>
          <p:nvPr/>
        </p:nvSpPr>
        <p:spPr>
          <a:xfrm>
            <a:off x="0" y="2576136"/>
            <a:ext cx="3074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</a:rPr>
              <a:t>发票管理</a:t>
            </a:r>
          </a:p>
        </p:txBody>
      </p:sp>
      <p:sp>
        <p:nvSpPr>
          <p:cNvPr id="20" name="直角三角形 19"/>
          <p:cNvSpPr/>
          <p:nvPr/>
        </p:nvSpPr>
        <p:spPr>
          <a:xfrm rot="2700000">
            <a:off x="2986451" y="1855329"/>
            <a:ext cx="438150" cy="43815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13"/>
          <p:cNvSpPr txBox="1"/>
          <p:nvPr/>
        </p:nvSpPr>
        <p:spPr>
          <a:xfrm>
            <a:off x="3385997" y="372691"/>
            <a:ext cx="7631773" cy="49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 dirty="0">
                <a:solidFill>
                  <a:srgbClr val="002060"/>
                </a:solidFill>
              </a:rPr>
              <a:t>发票上传</a:t>
            </a:r>
            <a:endParaRPr lang="zh-CN" altLang="en-US" sz="2000" dirty="0">
              <a:solidFill>
                <a:srgbClr val="002060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  <p:sp>
        <p:nvSpPr>
          <p:cNvPr id="5" name="文本框 13"/>
          <p:cNvSpPr txBox="1"/>
          <p:nvPr>
            <p:custDataLst>
              <p:tags r:id="rId1"/>
            </p:custDataLst>
          </p:nvPr>
        </p:nvSpPr>
        <p:spPr>
          <a:xfrm>
            <a:off x="3613593" y="5015382"/>
            <a:ext cx="81864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endParaRPr lang="zh-CN" altLang="en-US" sz="1600" dirty="0">
              <a:solidFill>
                <a:srgbClr val="324274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55F8EE5-6112-4226-9B95-FDA952EF21AA}"/>
              </a:ext>
            </a:extLst>
          </p:cNvPr>
          <p:cNvSpPr txBox="1"/>
          <p:nvPr/>
        </p:nvSpPr>
        <p:spPr>
          <a:xfrm>
            <a:off x="3385997" y="919288"/>
            <a:ext cx="85930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00" kern="0" spc="-1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点击下方“</a:t>
            </a:r>
            <a:r>
              <a:rPr lang="zh-CN" altLang="en-US" sz="1600" kern="0" spc="-1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从相册选择</a:t>
            </a:r>
            <a:r>
              <a:rPr lang="zh-CN" altLang="zh-CN" sz="1600" kern="0" spc="-1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”图标，可对拍摄的发票进行上传或删除。</a:t>
            </a:r>
            <a:r>
              <a:rPr lang="zh-CN" altLang="zh-CN" sz="1600" kern="0" spc="-2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如发票添加完毕，点</a:t>
            </a:r>
            <a:r>
              <a:rPr lang="zh-CN" altLang="zh-CN" sz="1600" kern="0" spc="-1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击右下方“完成”按钮即可</a:t>
            </a:r>
            <a:endParaRPr lang="zh-CN" altLang="en-US" sz="1600" dirty="0">
              <a:solidFill>
                <a:srgbClr val="002060"/>
              </a:solidFill>
              <a:latin typeface="+mn-ea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F9C4B0C-9627-4D89-9269-84AC3DB20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605" y="1551356"/>
            <a:ext cx="2126555" cy="470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38F1452-2807-47FF-A8BE-1AE43C2E21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065" y="1551356"/>
            <a:ext cx="2192382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47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19">
            <a:extLst>
              <a:ext uri="{FF2B5EF4-FFF2-40B4-BE49-F238E27FC236}">
                <a16:creationId xmlns:a16="http://schemas.microsoft.com/office/drawing/2014/main" id="{5A2C8ACB-E957-4B55-B858-CCB332085272}"/>
              </a:ext>
            </a:extLst>
          </p:cNvPr>
          <p:cNvGrpSpPr/>
          <p:nvPr/>
        </p:nvGrpSpPr>
        <p:grpSpPr>
          <a:xfrm>
            <a:off x="892794" y="2736880"/>
            <a:ext cx="627071" cy="627071"/>
            <a:chOff x="1724485" y="2698702"/>
            <a:chExt cx="609600" cy="609600"/>
          </a:xfrm>
        </p:grpSpPr>
        <p:sp>
          <p:nvSpPr>
            <p:cNvPr id="66" name="Oval 20">
              <a:extLst>
                <a:ext uri="{FF2B5EF4-FFF2-40B4-BE49-F238E27FC236}">
                  <a16:creationId xmlns:a16="http://schemas.microsoft.com/office/drawing/2014/main" id="{E5D72502-7302-40B6-8D29-A549A778FB9D}"/>
                </a:ext>
              </a:extLst>
            </p:cNvPr>
            <p:cNvSpPr/>
            <p:nvPr/>
          </p:nvSpPr>
          <p:spPr>
            <a:xfrm>
              <a:off x="1724485" y="2698702"/>
              <a:ext cx="609600" cy="6096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67" name="TextBox 21">
              <a:extLst>
                <a:ext uri="{FF2B5EF4-FFF2-40B4-BE49-F238E27FC236}">
                  <a16:creationId xmlns:a16="http://schemas.microsoft.com/office/drawing/2014/main" id="{DE84B8B5-F2F2-4D65-A6BF-8CBFCEC9D3FE}"/>
                </a:ext>
              </a:extLst>
            </p:cNvPr>
            <p:cNvSpPr txBox="1"/>
            <p:nvPr/>
          </p:nvSpPr>
          <p:spPr>
            <a:xfrm>
              <a:off x="1787873" y="2803447"/>
              <a:ext cx="482824" cy="327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ebas Neue Regular"/>
                  <a:ea typeface="+mn-ea"/>
                  <a:cs typeface="+mn-cs"/>
                </a:rPr>
                <a:t>05</a:t>
              </a:r>
            </a:p>
          </p:txBody>
        </p:sp>
      </p:grpSp>
      <p:grpSp>
        <p:nvGrpSpPr>
          <p:cNvPr id="68" name="Group 24">
            <a:extLst>
              <a:ext uri="{FF2B5EF4-FFF2-40B4-BE49-F238E27FC236}">
                <a16:creationId xmlns:a16="http://schemas.microsoft.com/office/drawing/2014/main" id="{5DF124A0-6ECC-4312-8D11-6CD6C089420F}"/>
              </a:ext>
            </a:extLst>
          </p:cNvPr>
          <p:cNvGrpSpPr/>
          <p:nvPr/>
        </p:nvGrpSpPr>
        <p:grpSpPr>
          <a:xfrm>
            <a:off x="892794" y="4158633"/>
            <a:ext cx="627071" cy="627071"/>
            <a:chOff x="1724485" y="3623300"/>
            <a:chExt cx="609600" cy="609600"/>
          </a:xfrm>
        </p:grpSpPr>
        <p:sp>
          <p:nvSpPr>
            <p:cNvPr id="69" name="Oval 25">
              <a:extLst>
                <a:ext uri="{FF2B5EF4-FFF2-40B4-BE49-F238E27FC236}">
                  <a16:creationId xmlns:a16="http://schemas.microsoft.com/office/drawing/2014/main" id="{B3EE6A31-A739-4E41-9787-883B5EA03F4D}"/>
                </a:ext>
              </a:extLst>
            </p:cNvPr>
            <p:cNvSpPr/>
            <p:nvPr/>
          </p:nvSpPr>
          <p:spPr>
            <a:xfrm>
              <a:off x="1724485" y="3623300"/>
              <a:ext cx="609600" cy="609600"/>
            </a:xfrm>
            <a:prstGeom prst="ellipse">
              <a:avLst/>
            </a:prstGeom>
            <a:solidFill>
              <a:srgbClr val="3242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70" name="TextBox 26">
              <a:extLst>
                <a:ext uri="{FF2B5EF4-FFF2-40B4-BE49-F238E27FC236}">
                  <a16:creationId xmlns:a16="http://schemas.microsoft.com/office/drawing/2014/main" id="{1DE8632F-FA30-487B-96C2-ED7AAE87C6C8}"/>
                </a:ext>
              </a:extLst>
            </p:cNvPr>
            <p:cNvSpPr txBox="1"/>
            <p:nvPr/>
          </p:nvSpPr>
          <p:spPr>
            <a:xfrm>
              <a:off x="1787873" y="3729536"/>
              <a:ext cx="482824" cy="327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ebas Neue Regular"/>
                  <a:ea typeface="+mn-ea"/>
                  <a:cs typeface="+mn-cs"/>
                </a:rPr>
                <a:t>06</a:t>
              </a:r>
            </a:p>
          </p:txBody>
        </p:sp>
      </p:grpSp>
      <p:sp>
        <p:nvSpPr>
          <p:cNvPr id="71" name="Freeform 6">
            <a:extLst>
              <a:ext uri="{FF2B5EF4-FFF2-40B4-BE49-F238E27FC236}">
                <a16:creationId xmlns:a16="http://schemas.microsoft.com/office/drawing/2014/main" id="{5A2D575A-605B-4494-AFB5-24928935BD40}"/>
              </a:ext>
            </a:extLst>
          </p:cNvPr>
          <p:cNvSpPr/>
          <p:nvPr/>
        </p:nvSpPr>
        <p:spPr bwMode="auto">
          <a:xfrm>
            <a:off x="8498035" y="4429956"/>
            <a:ext cx="230034" cy="888009"/>
          </a:xfrm>
          <a:custGeom>
            <a:avLst/>
            <a:gdLst>
              <a:gd name="T0" fmla="*/ 76 w 76"/>
              <a:gd name="T1" fmla="*/ 292 h 292"/>
              <a:gd name="T2" fmla="*/ 53 w 76"/>
              <a:gd name="T3" fmla="*/ 292 h 292"/>
              <a:gd name="T4" fmla="*/ 0 w 76"/>
              <a:gd name="T5" fmla="*/ 10 h 292"/>
              <a:gd name="T6" fmla="*/ 21 w 76"/>
              <a:gd name="T7" fmla="*/ 0 h 292"/>
              <a:gd name="T8" fmla="*/ 76 w 76"/>
              <a:gd name="T9" fmla="*/ 292 h 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" h="292">
                <a:moveTo>
                  <a:pt x="76" y="292"/>
                </a:moveTo>
                <a:cubicBezTo>
                  <a:pt x="53" y="292"/>
                  <a:pt x="53" y="292"/>
                  <a:pt x="53" y="292"/>
                </a:cubicBezTo>
                <a:cubicBezTo>
                  <a:pt x="53" y="118"/>
                  <a:pt x="1" y="11"/>
                  <a:pt x="0" y="10"/>
                </a:cubicBezTo>
                <a:cubicBezTo>
                  <a:pt x="21" y="0"/>
                  <a:pt x="21" y="0"/>
                  <a:pt x="21" y="0"/>
                </a:cubicBezTo>
                <a:cubicBezTo>
                  <a:pt x="24" y="4"/>
                  <a:pt x="76" y="112"/>
                  <a:pt x="76" y="292"/>
                </a:cubicBezTo>
                <a:close/>
              </a:path>
            </a:pathLst>
          </a:custGeom>
          <a:solidFill>
            <a:srgbClr val="32427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72" name="Freeform 7">
            <a:extLst>
              <a:ext uri="{FF2B5EF4-FFF2-40B4-BE49-F238E27FC236}">
                <a16:creationId xmlns:a16="http://schemas.microsoft.com/office/drawing/2014/main" id="{E4A602E3-0591-4D3C-B723-586CE7F5B70E}"/>
              </a:ext>
            </a:extLst>
          </p:cNvPr>
          <p:cNvSpPr/>
          <p:nvPr/>
        </p:nvSpPr>
        <p:spPr bwMode="auto">
          <a:xfrm>
            <a:off x="8950393" y="4402969"/>
            <a:ext cx="231319" cy="888009"/>
          </a:xfrm>
          <a:custGeom>
            <a:avLst/>
            <a:gdLst>
              <a:gd name="T0" fmla="*/ 24 w 76"/>
              <a:gd name="T1" fmla="*/ 292 h 292"/>
              <a:gd name="T2" fmla="*/ 0 w 76"/>
              <a:gd name="T3" fmla="*/ 292 h 292"/>
              <a:gd name="T4" fmla="*/ 55 w 76"/>
              <a:gd name="T5" fmla="*/ 0 h 292"/>
              <a:gd name="T6" fmla="*/ 76 w 76"/>
              <a:gd name="T7" fmla="*/ 11 h 292"/>
              <a:gd name="T8" fmla="*/ 66 w 76"/>
              <a:gd name="T9" fmla="*/ 6 h 292"/>
              <a:gd name="T10" fmla="*/ 76 w 76"/>
              <a:gd name="T11" fmla="*/ 11 h 292"/>
              <a:gd name="T12" fmla="*/ 24 w 76"/>
              <a:gd name="T13" fmla="*/ 292 h 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6" h="292">
                <a:moveTo>
                  <a:pt x="24" y="292"/>
                </a:moveTo>
                <a:cubicBezTo>
                  <a:pt x="0" y="292"/>
                  <a:pt x="0" y="292"/>
                  <a:pt x="0" y="292"/>
                </a:cubicBezTo>
                <a:cubicBezTo>
                  <a:pt x="0" y="113"/>
                  <a:pt x="53" y="5"/>
                  <a:pt x="55" y="0"/>
                </a:cubicBezTo>
                <a:cubicBezTo>
                  <a:pt x="76" y="11"/>
                  <a:pt x="76" y="11"/>
                  <a:pt x="76" y="11"/>
                </a:cubicBezTo>
                <a:cubicBezTo>
                  <a:pt x="66" y="6"/>
                  <a:pt x="66" y="6"/>
                  <a:pt x="66" y="6"/>
                </a:cubicBezTo>
                <a:cubicBezTo>
                  <a:pt x="76" y="11"/>
                  <a:pt x="76" y="11"/>
                  <a:pt x="76" y="11"/>
                </a:cubicBezTo>
                <a:cubicBezTo>
                  <a:pt x="76" y="12"/>
                  <a:pt x="24" y="119"/>
                  <a:pt x="24" y="292"/>
                </a:cubicBezTo>
                <a:close/>
              </a:path>
            </a:pathLst>
          </a:custGeom>
          <a:solidFill>
            <a:srgbClr val="32427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73" name="Freeform 8">
            <a:extLst>
              <a:ext uri="{FF2B5EF4-FFF2-40B4-BE49-F238E27FC236}">
                <a16:creationId xmlns:a16="http://schemas.microsoft.com/office/drawing/2014/main" id="{71BD2472-7106-4977-B2C9-E813B532F929}"/>
              </a:ext>
            </a:extLst>
          </p:cNvPr>
          <p:cNvSpPr/>
          <p:nvPr/>
        </p:nvSpPr>
        <p:spPr bwMode="auto">
          <a:xfrm>
            <a:off x="7868333" y="1587300"/>
            <a:ext cx="514043" cy="514043"/>
          </a:xfrm>
          <a:custGeom>
            <a:avLst/>
            <a:gdLst>
              <a:gd name="T0" fmla="*/ 21 w 169"/>
              <a:gd name="T1" fmla="*/ 46 h 169"/>
              <a:gd name="T2" fmla="*/ 46 w 169"/>
              <a:gd name="T3" fmla="*/ 148 h 169"/>
              <a:gd name="T4" fmla="*/ 148 w 169"/>
              <a:gd name="T5" fmla="*/ 123 h 169"/>
              <a:gd name="T6" fmla="*/ 123 w 169"/>
              <a:gd name="T7" fmla="*/ 21 h 169"/>
              <a:gd name="T8" fmla="*/ 21 w 169"/>
              <a:gd name="T9" fmla="*/ 46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9" h="169">
                <a:moveTo>
                  <a:pt x="21" y="46"/>
                </a:moveTo>
                <a:cubicBezTo>
                  <a:pt x="0" y="81"/>
                  <a:pt x="11" y="127"/>
                  <a:pt x="46" y="148"/>
                </a:cubicBezTo>
                <a:cubicBezTo>
                  <a:pt x="81" y="169"/>
                  <a:pt x="127" y="158"/>
                  <a:pt x="148" y="123"/>
                </a:cubicBezTo>
                <a:cubicBezTo>
                  <a:pt x="169" y="88"/>
                  <a:pt x="158" y="43"/>
                  <a:pt x="123" y="21"/>
                </a:cubicBezTo>
                <a:cubicBezTo>
                  <a:pt x="88" y="0"/>
                  <a:pt x="43" y="11"/>
                  <a:pt x="21" y="46"/>
                </a:cubicBezTo>
              </a:path>
            </a:pathLst>
          </a:custGeom>
          <a:solidFill>
            <a:srgbClr val="32427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74" name="Freeform 9">
            <a:extLst>
              <a:ext uri="{FF2B5EF4-FFF2-40B4-BE49-F238E27FC236}">
                <a16:creationId xmlns:a16="http://schemas.microsoft.com/office/drawing/2014/main" id="{2B1C5BC5-E524-4097-BEEF-99C9EC840F53}"/>
              </a:ext>
            </a:extLst>
          </p:cNvPr>
          <p:cNvSpPr>
            <a:spLocks noEditPoints="1"/>
          </p:cNvSpPr>
          <p:nvPr/>
        </p:nvSpPr>
        <p:spPr bwMode="auto">
          <a:xfrm>
            <a:off x="7743678" y="1462645"/>
            <a:ext cx="765924" cy="763353"/>
          </a:xfrm>
          <a:custGeom>
            <a:avLst/>
            <a:gdLst>
              <a:gd name="T0" fmla="*/ 45 w 252"/>
              <a:gd name="T1" fmla="*/ 64 h 251"/>
              <a:gd name="T2" fmla="*/ 20 w 252"/>
              <a:gd name="T3" fmla="*/ 56 h 251"/>
              <a:gd name="T4" fmla="*/ 29 w 252"/>
              <a:gd name="T5" fmla="*/ 94 h 251"/>
              <a:gd name="T6" fmla="*/ 24 w 252"/>
              <a:gd name="T7" fmla="*/ 110 h 251"/>
              <a:gd name="T8" fmla="*/ 0 w 252"/>
              <a:gd name="T9" fmla="*/ 141 h 251"/>
              <a:gd name="T10" fmla="*/ 30 w 252"/>
              <a:gd name="T11" fmla="*/ 161 h 251"/>
              <a:gd name="T12" fmla="*/ 10 w 252"/>
              <a:gd name="T13" fmla="*/ 177 h 251"/>
              <a:gd name="T14" fmla="*/ 47 w 252"/>
              <a:gd name="T15" fmla="*/ 191 h 251"/>
              <a:gd name="T16" fmla="*/ 59 w 252"/>
              <a:gd name="T17" fmla="*/ 203 h 251"/>
              <a:gd name="T18" fmla="*/ 71 w 252"/>
              <a:gd name="T19" fmla="*/ 239 h 251"/>
              <a:gd name="T20" fmla="*/ 109 w 252"/>
              <a:gd name="T21" fmla="*/ 226 h 251"/>
              <a:gd name="T22" fmla="*/ 113 w 252"/>
              <a:gd name="T23" fmla="*/ 251 h 251"/>
              <a:gd name="T24" fmla="*/ 144 w 252"/>
              <a:gd name="T25" fmla="*/ 226 h 251"/>
              <a:gd name="T26" fmla="*/ 168 w 252"/>
              <a:gd name="T27" fmla="*/ 219 h 251"/>
              <a:gd name="T28" fmla="*/ 206 w 252"/>
              <a:gd name="T29" fmla="*/ 223 h 251"/>
              <a:gd name="T30" fmla="*/ 196 w 252"/>
              <a:gd name="T31" fmla="*/ 199 h 251"/>
              <a:gd name="T32" fmla="*/ 207 w 252"/>
              <a:gd name="T33" fmla="*/ 188 h 251"/>
              <a:gd name="T34" fmla="*/ 243 w 252"/>
              <a:gd name="T35" fmla="*/ 172 h 251"/>
              <a:gd name="T36" fmla="*/ 223 w 252"/>
              <a:gd name="T37" fmla="*/ 156 h 251"/>
              <a:gd name="T38" fmla="*/ 227 w 252"/>
              <a:gd name="T39" fmla="*/ 141 h 251"/>
              <a:gd name="T40" fmla="*/ 251 w 252"/>
              <a:gd name="T41" fmla="*/ 110 h 251"/>
              <a:gd name="T42" fmla="*/ 226 w 252"/>
              <a:gd name="T43" fmla="*/ 106 h 251"/>
              <a:gd name="T44" fmla="*/ 222 w 252"/>
              <a:gd name="T45" fmla="*/ 90 h 251"/>
              <a:gd name="T46" fmla="*/ 228 w 252"/>
              <a:gd name="T47" fmla="*/ 52 h 251"/>
              <a:gd name="T48" fmla="*/ 202 w 252"/>
              <a:gd name="T49" fmla="*/ 59 h 251"/>
              <a:gd name="T50" fmla="*/ 190 w 252"/>
              <a:gd name="T51" fmla="*/ 46 h 251"/>
              <a:gd name="T52" fmla="*/ 179 w 252"/>
              <a:gd name="T53" fmla="*/ 14 h 251"/>
              <a:gd name="T54" fmla="*/ 163 w 252"/>
              <a:gd name="T55" fmla="*/ 32 h 251"/>
              <a:gd name="T56" fmla="*/ 142 w 252"/>
              <a:gd name="T57" fmla="*/ 24 h 251"/>
              <a:gd name="T58" fmla="*/ 113 w 252"/>
              <a:gd name="T59" fmla="*/ 0 h 251"/>
              <a:gd name="T60" fmla="*/ 108 w 252"/>
              <a:gd name="T61" fmla="*/ 25 h 251"/>
              <a:gd name="T62" fmla="*/ 84 w 252"/>
              <a:gd name="T63" fmla="*/ 32 h 251"/>
              <a:gd name="T64" fmla="*/ 46 w 252"/>
              <a:gd name="T65" fmla="*/ 28 h 251"/>
              <a:gd name="T66" fmla="*/ 56 w 252"/>
              <a:gd name="T67" fmla="*/ 52 h 251"/>
              <a:gd name="T68" fmla="*/ 198 w 252"/>
              <a:gd name="T69" fmla="*/ 170 h 251"/>
              <a:gd name="T70" fmla="*/ 53 w 252"/>
              <a:gd name="T71" fmla="*/ 82 h 2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52" h="251">
                <a:moveTo>
                  <a:pt x="56" y="52"/>
                </a:moveTo>
                <a:cubicBezTo>
                  <a:pt x="52" y="55"/>
                  <a:pt x="48" y="59"/>
                  <a:pt x="45" y="64"/>
                </a:cubicBezTo>
                <a:cubicBezTo>
                  <a:pt x="44" y="63"/>
                  <a:pt x="44" y="63"/>
                  <a:pt x="44" y="63"/>
                </a:cubicBezTo>
                <a:cubicBezTo>
                  <a:pt x="20" y="56"/>
                  <a:pt x="20" y="56"/>
                  <a:pt x="20" y="56"/>
                </a:cubicBezTo>
                <a:cubicBezTo>
                  <a:pt x="9" y="79"/>
                  <a:pt x="9" y="79"/>
                  <a:pt x="9" y="79"/>
                </a:cubicBezTo>
                <a:cubicBezTo>
                  <a:pt x="29" y="94"/>
                  <a:pt x="29" y="94"/>
                  <a:pt x="29" y="94"/>
                </a:cubicBezTo>
                <a:cubicBezTo>
                  <a:pt x="27" y="100"/>
                  <a:pt x="25" y="105"/>
                  <a:pt x="25" y="110"/>
                </a:cubicBezTo>
                <a:cubicBezTo>
                  <a:pt x="24" y="110"/>
                  <a:pt x="24" y="110"/>
                  <a:pt x="24" y="110"/>
                </a:cubicBezTo>
                <a:cubicBezTo>
                  <a:pt x="0" y="115"/>
                  <a:pt x="0" y="115"/>
                  <a:pt x="0" y="115"/>
                </a:cubicBezTo>
                <a:cubicBezTo>
                  <a:pt x="0" y="141"/>
                  <a:pt x="0" y="141"/>
                  <a:pt x="0" y="141"/>
                </a:cubicBezTo>
                <a:cubicBezTo>
                  <a:pt x="25" y="145"/>
                  <a:pt x="25" y="145"/>
                  <a:pt x="25" y="145"/>
                </a:cubicBezTo>
                <a:cubicBezTo>
                  <a:pt x="27" y="150"/>
                  <a:pt x="28" y="156"/>
                  <a:pt x="30" y="161"/>
                </a:cubicBezTo>
                <a:cubicBezTo>
                  <a:pt x="29" y="161"/>
                  <a:pt x="29" y="161"/>
                  <a:pt x="29" y="161"/>
                </a:cubicBezTo>
                <a:cubicBezTo>
                  <a:pt x="10" y="177"/>
                  <a:pt x="10" y="177"/>
                  <a:pt x="10" y="177"/>
                </a:cubicBezTo>
                <a:cubicBezTo>
                  <a:pt x="23" y="199"/>
                  <a:pt x="23" y="199"/>
                  <a:pt x="23" y="199"/>
                </a:cubicBezTo>
                <a:cubicBezTo>
                  <a:pt x="47" y="191"/>
                  <a:pt x="47" y="191"/>
                  <a:pt x="47" y="191"/>
                </a:cubicBezTo>
                <a:cubicBezTo>
                  <a:pt x="51" y="195"/>
                  <a:pt x="52" y="198"/>
                  <a:pt x="59" y="203"/>
                </a:cubicBezTo>
                <a:cubicBezTo>
                  <a:pt x="59" y="203"/>
                  <a:pt x="59" y="203"/>
                  <a:pt x="59" y="203"/>
                </a:cubicBezTo>
                <a:cubicBezTo>
                  <a:pt x="50" y="226"/>
                  <a:pt x="50" y="226"/>
                  <a:pt x="50" y="226"/>
                </a:cubicBezTo>
                <a:cubicBezTo>
                  <a:pt x="71" y="239"/>
                  <a:pt x="71" y="239"/>
                  <a:pt x="71" y="239"/>
                </a:cubicBezTo>
                <a:cubicBezTo>
                  <a:pt x="88" y="220"/>
                  <a:pt x="88" y="220"/>
                  <a:pt x="88" y="220"/>
                </a:cubicBezTo>
                <a:cubicBezTo>
                  <a:pt x="95" y="223"/>
                  <a:pt x="102" y="225"/>
                  <a:pt x="109" y="226"/>
                </a:cubicBezTo>
                <a:cubicBezTo>
                  <a:pt x="109" y="227"/>
                  <a:pt x="109" y="227"/>
                  <a:pt x="109" y="227"/>
                </a:cubicBezTo>
                <a:cubicBezTo>
                  <a:pt x="113" y="251"/>
                  <a:pt x="113" y="251"/>
                  <a:pt x="113" y="251"/>
                </a:cubicBezTo>
                <a:cubicBezTo>
                  <a:pt x="139" y="251"/>
                  <a:pt x="139" y="251"/>
                  <a:pt x="139" y="251"/>
                </a:cubicBezTo>
                <a:cubicBezTo>
                  <a:pt x="144" y="226"/>
                  <a:pt x="144" y="226"/>
                  <a:pt x="144" y="226"/>
                </a:cubicBezTo>
                <a:cubicBezTo>
                  <a:pt x="152" y="225"/>
                  <a:pt x="160" y="222"/>
                  <a:pt x="167" y="219"/>
                </a:cubicBezTo>
                <a:cubicBezTo>
                  <a:pt x="168" y="219"/>
                  <a:pt x="168" y="219"/>
                  <a:pt x="168" y="219"/>
                </a:cubicBezTo>
                <a:cubicBezTo>
                  <a:pt x="185" y="237"/>
                  <a:pt x="185" y="237"/>
                  <a:pt x="185" y="237"/>
                </a:cubicBezTo>
                <a:cubicBezTo>
                  <a:pt x="206" y="223"/>
                  <a:pt x="206" y="223"/>
                  <a:pt x="206" y="223"/>
                </a:cubicBezTo>
                <a:cubicBezTo>
                  <a:pt x="196" y="199"/>
                  <a:pt x="196" y="199"/>
                  <a:pt x="196" y="199"/>
                </a:cubicBezTo>
                <a:cubicBezTo>
                  <a:pt x="196" y="199"/>
                  <a:pt x="196" y="199"/>
                  <a:pt x="196" y="199"/>
                </a:cubicBezTo>
                <a:cubicBezTo>
                  <a:pt x="200" y="196"/>
                  <a:pt x="204" y="192"/>
                  <a:pt x="207" y="187"/>
                </a:cubicBezTo>
                <a:cubicBezTo>
                  <a:pt x="207" y="188"/>
                  <a:pt x="207" y="188"/>
                  <a:pt x="207" y="188"/>
                </a:cubicBezTo>
                <a:cubicBezTo>
                  <a:pt x="231" y="195"/>
                  <a:pt x="231" y="195"/>
                  <a:pt x="231" y="195"/>
                </a:cubicBezTo>
                <a:cubicBezTo>
                  <a:pt x="243" y="172"/>
                  <a:pt x="243" y="172"/>
                  <a:pt x="243" y="172"/>
                </a:cubicBezTo>
                <a:cubicBezTo>
                  <a:pt x="223" y="157"/>
                  <a:pt x="223" y="157"/>
                  <a:pt x="223" y="157"/>
                </a:cubicBezTo>
                <a:cubicBezTo>
                  <a:pt x="223" y="156"/>
                  <a:pt x="223" y="156"/>
                  <a:pt x="223" y="156"/>
                </a:cubicBezTo>
                <a:cubicBezTo>
                  <a:pt x="224" y="151"/>
                  <a:pt x="226" y="146"/>
                  <a:pt x="226" y="141"/>
                </a:cubicBezTo>
                <a:cubicBezTo>
                  <a:pt x="227" y="141"/>
                  <a:pt x="227" y="141"/>
                  <a:pt x="227" y="141"/>
                </a:cubicBezTo>
                <a:cubicBezTo>
                  <a:pt x="252" y="136"/>
                  <a:pt x="252" y="136"/>
                  <a:pt x="252" y="136"/>
                </a:cubicBezTo>
                <a:cubicBezTo>
                  <a:pt x="251" y="110"/>
                  <a:pt x="251" y="110"/>
                  <a:pt x="251" y="110"/>
                </a:cubicBezTo>
                <a:cubicBezTo>
                  <a:pt x="226" y="106"/>
                  <a:pt x="226" y="106"/>
                  <a:pt x="226" y="106"/>
                </a:cubicBezTo>
                <a:cubicBezTo>
                  <a:pt x="226" y="106"/>
                  <a:pt x="226" y="106"/>
                  <a:pt x="226" y="106"/>
                </a:cubicBezTo>
                <a:cubicBezTo>
                  <a:pt x="224" y="101"/>
                  <a:pt x="223" y="95"/>
                  <a:pt x="221" y="90"/>
                </a:cubicBezTo>
                <a:cubicBezTo>
                  <a:pt x="222" y="90"/>
                  <a:pt x="222" y="90"/>
                  <a:pt x="222" y="90"/>
                </a:cubicBezTo>
                <a:cubicBezTo>
                  <a:pt x="241" y="74"/>
                  <a:pt x="241" y="74"/>
                  <a:pt x="241" y="74"/>
                </a:cubicBezTo>
                <a:cubicBezTo>
                  <a:pt x="228" y="52"/>
                  <a:pt x="228" y="52"/>
                  <a:pt x="228" y="52"/>
                </a:cubicBezTo>
                <a:cubicBezTo>
                  <a:pt x="204" y="60"/>
                  <a:pt x="204" y="60"/>
                  <a:pt x="204" y="60"/>
                </a:cubicBezTo>
                <a:cubicBezTo>
                  <a:pt x="202" y="59"/>
                  <a:pt x="202" y="59"/>
                  <a:pt x="202" y="59"/>
                </a:cubicBezTo>
                <a:cubicBezTo>
                  <a:pt x="199" y="55"/>
                  <a:pt x="196" y="52"/>
                  <a:pt x="189" y="47"/>
                </a:cubicBezTo>
                <a:cubicBezTo>
                  <a:pt x="190" y="46"/>
                  <a:pt x="190" y="46"/>
                  <a:pt x="190" y="46"/>
                </a:cubicBezTo>
                <a:cubicBezTo>
                  <a:pt x="200" y="28"/>
                  <a:pt x="200" y="28"/>
                  <a:pt x="200" y="28"/>
                </a:cubicBezTo>
                <a:cubicBezTo>
                  <a:pt x="179" y="14"/>
                  <a:pt x="179" y="14"/>
                  <a:pt x="179" y="14"/>
                </a:cubicBezTo>
                <a:cubicBezTo>
                  <a:pt x="162" y="32"/>
                  <a:pt x="162" y="32"/>
                  <a:pt x="162" y="32"/>
                </a:cubicBezTo>
                <a:cubicBezTo>
                  <a:pt x="163" y="32"/>
                  <a:pt x="163" y="32"/>
                  <a:pt x="163" y="32"/>
                </a:cubicBezTo>
                <a:cubicBezTo>
                  <a:pt x="156" y="29"/>
                  <a:pt x="149" y="27"/>
                  <a:pt x="142" y="25"/>
                </a:cubicBezTo>
                <a:cubicBezTo>
                  <a:pt x="142" y="24"/>
                  <a:pt x="142" y="24"/>
                  <a:pt x="142" y="24"/>
                </a:cubicBezTo>
                <a:cubicBezTo>
                  <a:pt x="138" y="0"/>
                  <a:pt x="138" y="0"/>
                  <a:pt x="138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108" y="25"/>
                  <a:pt x="108" y="25"/>
                  <a:pt x="108" y="25"/>
                </a:cubicBezTo>
                <a:cubicBezTo>
                  <a:pt x="108" y="25"/>
                  <a:pt x="108" y="25"/>
                  <a:pt x="108" y="25"/>
                </a:cubicBezTo>
                <a:cubicBezTo>
                  <a:pt x="100" y="27"/>
                  <a:pt x="92" y="29"/>
                  <a:pt x="84" y="32"/>
                </a:cubicBezTo>
                <a:cubicBezTo>
                  <a:pt x="84" y="32"/>
                  <a:pt x="84" y="32"/>
                  <a:pt x="84" y="32"/>
                </a:cubicBezTo>
                <a:cubicBezTo>
                  <a:pt x="67" y="14"/>
                  <a:pt x="67" y="14"/>
                  <a:pt x="67" y="14"/>
                </a:cubicBezTo>
                <a:cubicBezTo>
                  <a:pt x="46" y="28"/>
                  <a:pt x="46" y="28"/>
                  <a:pt x="46" y="28"/>
                </a:cubicBezTo>
                <a:cubicBezTo>
                  <a:pt x="55" y="52"/>
                  <a:pt x="55" y="52"/>
                  <a:pt x="55" y="52"/>
                </a:cubicBezTo>
                <a:lnTo>
                  <a:pt x="56" y="52"/>
                </a:lnTo>
                <a:close/>
                <a:moveTo>
                  <a:pt x="169" y="53"/>
                </a:moveTo>
                <a:cubicBezTo>
                  <a:pt x="209" y="78"/>
                  <a:pt x="222" y="130"/>
                  <a:pt x="198" y="170"/>
                </a:cubicBezTo>
                <a:cubicBezTo>
                  <a:pt x="174" y="210"/>
                  <a:pt x="122" y="222"/>
                  <a:pt x="82" y="198"/>
                </a:cubicBezTo>
                <a:cubicBezTo>
                  <a:pt x="42" y="174"/>
                  <a:pt x="29" y="122"/>
                  <a:pt x="53" y="82"/>
                </a:cubicBezTo>
                <a:cubicBezTo>
                  <a:pt x="77" y="42"/>
                  <a:pt x="129" y="29"/>
                  <a:pt x="169" y="53"/>
                </a:cubicBezTo>
                <a:close/>
              </a:path>
            </a:pathLst>
          </a:custGeom>
          <a:solidFill>
            <a:srgbClr val="32427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75" name="Freeform 10">
            <a:extLst>
              <a:ext uri="{FF2B5EF4-FFF2-40B4-BE49-F238E27FC236}">
                <a16:creationId xmlns:a16="http://schemas.microsoft.com/office/drawing/2014/main" id="{742EDF1A-DCAF-4D87-B8F8-9401369B5270}"/>
              </a:ext>
            </a:extLst>
          </p:cNvPr>
          <p:cNvSpPr/>
          <p:nvPr/>
        </p:nvSpPr>
        <p:spPr bwMode="auto">
          <a:xfrm>
            <a:off x="8883567" y="1654125"/>
            <a:ext cx="1252979" cy="1252979"/>
          </a:xfrm>
          <a:custGeom>
            <a:avLst/>
            <a:gdLst>
              <a:gd name="T0" fmla="*/ 52 w 412"/>
              <a:gd name="T1" fmla="*/ 112 h 412"/>
              <a:gd name="T2" fmla="*/ 112 w 412"/>
              <a:gd name="T3" fmla="*/ 361 h 412"/>
              <a:gd name="T4" fmla="*/ 360 w 412"/>
              <a:gd name="T5" fmla="*/ 300 h 412"/>
              <a:gd name="T6" fmla="*/ 300 w 412"/>
              <a:gd name="T7" fmla="*/ 52 h 412"/>
              <a:gd name="T8" fmla="*/ 52 w 412"/>
              <a:gd name="T9" fmla="*/ 112 h 4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2" h="412">
                <a:moveTo>
                  <a:pt x="52" y="112"/>
                </a:moveTo>
                <a:cubicBezTo>
                  <a:pt x="0" y="198"/>
                  <a:pt x="27" y="309"/>
                  <a:pt x="112" y="361"/>
                </a:cubicBezTo>
                <a:cubicBezTo>
                  <a:pt x="197" y="412"/>
                  <a:pt x="308" y="385"/>
                  <a:pt x="360" y="300"/>
                </a:cubicBezTo>
                <a:cubicBezTo>
                  <a:pt x="412" y="215"/>
                  <a:pt x="385" y="104"/>
                  <a:pt x="300" y="52"/>
                </a:cubicBezTo>
                <a:cubicBezTo>
                  <a:pt x="214" y="0"/>
                  <a:pt x="103" y="27"/>
                  <a:pt x="52" y="112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76" name="Freeform 11">
            <a:extLst>
              <a:ext uri="{FF2B5EF4-FFF2-40B4-BE49-F238E27FC236}">
                <a16:creationId xmlns:a16="http://schemas.microsoft.com/office/drawing/2014/main" id="{33705818-1601-46C9-8378-B7EEAEABDCD6}"/>
              </a:ext>
            </a:extLst>
          </p:cNvPr>
          <p:cNvSpPr>
            <a:spLocks noEditPoints="1"/>
          </p:cNvSpPr>
          <p:nvPr/>
        </p:nvSpPr>
        <p:spPr bwMode="auto">
          <a:xfrm>
            <a:off x="8576427" y="1346985"/>
            <a:ext cx="1869831" cy="1863405"/>
          </a:xfrm>
          <a:custGeom>
            <a:avLst/>
            <a:gdLst>
              <a:gd name="T0" fmla="*/ 109 w 615"/>
              <a:gd name="T1" fmla="*/ 156 h 613"/>
              <a:gd name="T2" fmla="*/ 50 w 615"/>
              <a:gd name="T3" fmla="*/ 137 h 613"/>
              <a:gd name="T4" fmla="*/ 70 w 615"/>
              <a:gd name="T5" fmla="*/ 231 h 613"/>
              <a:gd name="T6" fmla="*/ 59 w 615"/>
              <a:gd name="T7" fmla="*/ 270 h 613"/>
              <a:gd name="T8" fmla="*/ 1 w 615"/>
              <a:gd name="T9" fmla="*/ 344 h 613"/>
              <a:gd name="T10" fmla="*/ 73 w 615"/>
              <a:gd name="T11" fmla="*/ 393 h 613"/>
              <a:gd name="T12" fmla="*/ 26 w 615"/>
              <a:gd name="T13" fmla="*/ 432 h 613"/>
              <a:gd name="T14" fmla="*/ 116 w 615"/>
              <a:gd name="T15" fmla="*/ 466 h 613"/>
              <a:gd name="T16" fmla="*/ 144 w 615"/>
              <a:gd name="T17" fmla="*/ 496 h 613"/>
              <a:gd name="T18" fmla="*/ 175 w 615"/>
              <a:gd name="T19" fmla="*/ 583 h 613"/>
              <a:gd name="T20" fmla="*/ 267 w 615"/>
              <a:gd name="T21" fmla="*/ 553 h 613"/>
              <a:gd name="T22" fmla="*/ 277 w 615"/>
              <a:gd name="T23" fmla="*/ 613 h 613"/>
              <a:gd name="T24" fmla="*/ 351 w 615"/>
              <a:gd name="T25" fmla="*/ 552 h 613"/>
              <a:gd name="T26" fmla="*/ 409 w 615"/>
              <a:gd name="T27" fmla="*/ 536 h 613"/>
              <a:gd name="T28" fmla="*/ 503 w 615"/>
              <a:gd name="T29" fmla="*/ 545 h 613"/>
              <a:gd name="T30" fmla="*/ 479 w 615"/>
              <a:gd name="T31" fmla="*/ 487 h 613"/>
              <a:gd name="T32" fmla="*/ 507 w 615"/>
              <a:gd name="T33" fmla="*/ 458 h 613"/>
              <a:gd name="T34" fmla="*/ 593 w 615"/>
              <a:gd name="T35" fmla="*/ 421 h 613"/>
              <a:gd name="T36" fmla="*/ 544 w 615"/>
              <a:gd name="T37" fmla="*/ 382 h 613"/>
              <a:gd name="T38" fmla="*/ 555 w 615"/>
              <a:gd name="T39" fmla="*/ 344 h 613"/>
              <a:gd name="T40" fmla="*/ 613 w 615"/>
              <a:gd name="T41" fmla="*/ 270 h 613"/>
              <a:gd name="T42" fmla="*/ 551 w 615"/>
              <a:gd name="T43" fmla="*/ 259 h 613"/>
              <a:gd name="T44" fmla="*/ 542 w 615"/>
              <a:gd name="T45" fmla="*/ 220 h 613"/>
              <a:gd name="T46" fmla="*/ 558 w 615"/>
              <a:gd name="T47" fmla="*/ 127 h 613"/>
              <a:gd name="T48" fmla="*/ 494 w 615"/>
              <a:gd name="T49" fmla="*/ 145 h 613"/>
              <a:gd name="T50" fmla="*/ 464 w 615"/>
              <a:gd name="T51" fmla="*/ 113 h 613"/>
              <a:gd name="T52" fmla="*/ 437 w 615"/>
              <a:gd name="T53" fmla="*/ 35 h 613"/>
              <a:gd name="T54" fmla="*/ 397 w 615"/>
              <a:gd name="T55" fmla="*/ 77 h 613"/>
              <a:gd name="T56" fmla="*/ 348 w 615"/>
              <a:gd name="T57" fmla="*/ 60 h 613"/>
              <a:gd name="T58" fmla="*/ 275 w 615"/>
              <a:gd name="T59" fmla="*/ 0 h 613"/>
              <a:gd name="T60" fmla="*/ 264 w 615"/>
              <a:gd name="T61" fmla="*/ 62 h 613"/>
              <a:gd name="T62" fmla="*/ 205 w 615"/>
              <a:gd name="T63" fmla="*/ 78 h 613"/>
              <a:gd name="T64" fmla="*/ 112 w 615"/>
              <a:gd name="T65" fmla="*/ 69 h 613"/>
              <a:gd name="T66" fmla="*/ 414 w 615"/>
              <a:gd name="T67" fmla="*/ 131 h 613"/>
              <a:gd name="T68" fmla="*/ 200 w 615"/>
              <a:gd name="T69" fmla="*/ 484 h 613"/>
              <a:gd name="T70" fmla="*/ 414 w 615"/>
              <a:gd name="T71" fmla="*/ 131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615" h="613">
                <a:moveTo>
                  <a:pt x="136" y="126"/>
                </a:moveTo>
                <a:cubicBezTo>
                  <a:pt x="126" y="135"/>
                  <a:pt x="117" y="145"/>
                  <a:pt x="109" y="156"/>
                </a:cubicBezTo>
                <a:cubicBezTo>
                  <a:pt x="108" y="155"/>
                  <a:pt x="108" y="155"/>
                  <a:pt x="108" y="155"/>
                </a:cubicBezTo>
                <a:cubicBezTo>
                  <a:pt x="50" y="137"/>
                  <a:pt x="50" y="137"/>
                  <a:pt x="50" y="137"/>
                </a:cubicBezTo>
                <a:cubicBezTo>
                  <a:pt x="21" y="192"/>
                  <a:pt x="21" y="192"/>
                  <a:pt x="21" y="192"/>
                </a:cubicBezTo>
                <a:cubicBezTo>
                  <a:pt x="70" y="231"/>
                  <a:pt x="70" y="231"/>
                  <a:pt x="70" y="231"/>
                </a:cubicBezTo>
                <a:cubicBezTo>
                  <a:pt x="66" y="244"/>
                  <a:pt x="63" y="257"/>
                  <a:pt x="61" y="270"/>
                </a:cubicBezTo>
                <a:cubicBezTo>
                  <a:pt x="59" y="270"/>
                  <a:pt x="59" y="270"/>
                  <a:pt x="59" y="270"/>
                </a:cubicBezTo>
                <a:cubicBezTo>
                  <a:pt x="0" y="281"/>
                  <a:pt x="0" y="281"/>
                  <a:pt x="0" y="281"/>
                </a:cubicBezTo>
                <a:cubicBezTo>
                  <a:pt x="1" y="344"/>
                  <a:pt x="1" y="344"/>
                  <a:pt x="1" y="344"/>
                </a:cubicBezTo>
                <a:cubicBezTo>
                  <a:pt x="62" y="354"/>
                  <a:pt x="62" y="354"/>
                  <a:pt x="62" y="354"/>
                </a:cubicBezTo>
                <a:cubicBezTo>
                  <a:pt x="65" y="367"/>
                  <a:pt x="69" y="380"/>
                  <a:pt x="73" y="393"/>
                </a:cubicBezTo>
                <a:cubicBezTo>
                  <a:pt x="72" y="394"/>
                  <a:pt x="72" y="394"/>
                  <a:pt x="72" y="394"/>
                </a:cubicBezTo>
                <a:cubicBezTo>
                  <a:pt x="26" y="432"/>
                  <a:pt x="26" y="432"/>
                  <a:pt x="26" y="432"/>
                </a:cubicBezTo>
                <a:cubicBezTo>
                  <a:pt x="57" y="486"/>
                  <a:pt x="57" y="486"/>
                  <a:pt x="57" y="486"/>
                </a:cubicBezTo>
                <a:cubicBezTo>
                  <a:pt x="116" y="466"/>
                  <a:pt x="116" y="466"/>
                  <a:pt x="116" y="466"/>
                </a:cubicBezTo>
                <a:cubicBezTo>
                  <a:pt x="124" y="477"/>
                  <a:pt x="128" y="483"/>
                  <a:pt x="144" y="495"/>
                </a:cubicBezTo>
                <a:cubicBezTo>
                  <a:pt x="144" y="496"/>
                  <a:pt x="144" y="496"/>
                  <a:pt x="144" y="496"/>
                </a:cubicBezTo>
                <a:cubicBezTo>
                  <a:pt x="122" y="551"/>
                  <a:pt x="122" y="551"/>
                  <a:pt x="122" y="551"/>
                </a:cubicBezTo>
                <a:cubicBezTo>
                  <a:pt x="175" y="583"/>
                  <a:pt x="175" y="583"/>
                  <a:pt x="175" y="583"/>
                </a:cubicBezTo>
                <a:cubicBezTo>
                  <a:pt x="216" y="538"/>
                  <a:pt x="216" y="538"/>
                  <a:pt x="216" y="538"/>
                </a:cubicBezTo>
                <a:cubicBezTo>
                  <a:pt x="233" y="545"/>
                  <a:pt x="249" y="550"/>
                  <a:pt x="267" y="553"/>
                </a:cubicBezTo>
                <a:cubicBezTo>
                  <a:pt x="266" y="554"/>
                  <a:pt x="266" y="554"/>
                  <a:pt x="266" y="554"/>
                </a:cubicBezTo>
                <a:cubicBezTo>
                  <a:pt x="277" y="613"/>
                  <a:pt x="277" y="613"/>
                  <a:pt x="277" y="613"/>
                </a:cubicBezTo>
                <a:cubicBezTo>
                  <a:pt x="339" y="613"/>
                  <a:pt x="339" y="613"/>
                  <a:pt x="339" y="613"/>
                </a:cubicBezTo>
                <a:cubicBezTo>
                  <a:pt x="351" y="552"/>
                  <a:pt x="351" y="552"/>
                  <a:pt x="351" y="552"/>
                </a:cubicBezTo>
                <a:cubicBezTo>
                  <a:pt x="371" y="549"/>
                  <a:pt x="390" y="543"/>
                  <a:pt x="409" y="534"/>
                </a:cubicBezTo>
                <a:cubicBezTo>
                  <a:pt x="409" y="536"/>
                  <a:pt x="409" y="536"/>
                  <a:pt x="409" y="536"/>
                </a:cubicBezTo>
                <a:cubicBezTo>
                  <a:pt x="451" y="579"/>
                  <a:pt x="451" y="579"/>
                  <a:pt x="451" y="579"/>
                </a:cubicBezTo>
                <a:cubicBezTo>
                  <a:pt x="503" y="545"/>
                  <a:pt x="503" y="545"/>
                  <a:pt x="503" y="545"/>
                </a:cubicBezTo>
                <a:cubicBezTo>
                  <a:pt x="479" y="487"/>
                  <a:pt x="479" y="487"/>
                  <a:pt x="479" y="487"/>
                </a:cubicBezTo>
                <a:cubicBezTo>
                  <a:pt x="479" y="487"/>
                  <a:pt x="479" y="487"/>
                  <a:pt x="479" y="487"/>
                </a:cubicBezTo>
                <a:cubicBezTo>
                  <a:pt x="488" y="478"/>
                  <a:pt x="497" y="468"/>
                  <a:pt x="506" y="458"/>
                </a:cubicBezTo>
                <a:cubicBezTo>
                  <a:pt x="507" y="458"/>
                  <a:pt x="507" y="458"/>
                  <a:pt x="507" y="458"/>
                </a:cubicBezTo>
                <a:cubicBezTo>
                  <a:pt x="565" y="477"/>
                  <a:pt x="565" y="477"/>
                  <a:pt x="565" y="477"/>
                </a:cubicBezTo>
                <a:cubicBezTo>
                  <a:pt x="593" y="421"/>
                  <a:pt x="593" y="421"/>
                  <a:pt x="593" y="421"/>
                </a:cubicBezTo>
                <a:cubicBezTo>
                  <a:pt x="545" y="382"/>
                  <a:pt x="545" y="382"/>
                  <a:pt x="545" y="382"/>
                </a:cubicBezTo>
                <a:cubicBezTo>
                  <a:pt x="544" y="382"/>
                  <a:pt x="544" y="382"/>
                  <a:pt x="544" y="382"/>
                </a:cubicBezTo>
                <a:cubicBezTo>
                  <a:pt x="548" y="370"/>
                  <a:pt x="551" y="357"/>
                  <a:pt x="553" y="344"/>
                </a:cubicBezTo>
                <a:cubicBezTo>
                  <a:pt x="555" y="344"/>
                  <a:pt x="555" y="344"/>
                  <a:pt x="555" y="344"/>
                </a:cubicBezTo>
                <a:cubicBezTo>
                  <a:pt x="615" y="332"/>
                  <a:pt x="615" y="332"/>
                  <a:pt x="615" y="332"/>
                </a:cubicBezTo>
                <a:cubicBezTo>
                  <a:pt x="613" y="270"/>
                  <a:pt x="613" y="270"/>
                  <a:pt x="613" y="270"/>
                </a:cubicBezTo>
                <a:cubicBezTo>
                  <a:pt x="552" y="259"/>
                  <a:pt x="552" y="259"/>
                  <a:pt x="552" y="259"/>
                </a:cubicBezTo>
                <a:cubicBezTo>
                  <a:pt x="551" y="259"/>
                  <a:pt x="551" y="259"/>
                  <a:pt x="551" y="259"/>
                </a:cubicBezTo>
                <a:cubicBezTo>
                  <a:pt x="548" y="246"/>
                  <a:pt x="545" y="233"/>
                  <a:pt x="540" y="221"/>
                </a:cubicBezTo>
                <a:cubicBezTo>
                  <a:pt x="542" y="220"/>
                  <a:pt x="542" y="220"/>
                  <a:pt x="542" y="220"/>
                </a:cubicBezTo>
                <a:cubicBezTo>
                  <a:pt x="589" y="181"/>
                  <a:pt x="589" y="181"/>
                  <a:pt x="589" y="181"/>
                </a:cubicBezTo>
                <a:cubicBezTo>
                  <a:pt x="558" y="127"/>
                  <a:pt x="558" y="127"/>
                  <a:pt x="558" y="127"/>
                </a:cubicBezTo>
                <a:cubicBezTo>
                  <a:pt x="499" y="147"/>
                  <a:pt x="499" y="147"/>
                  <a:pt x="499" y="147"/>
                </a:cubicBezTo>
                <a:cubicBezTo>
                  <a:pt x="494" y="145"/>
                  <a:pt x="494" y="145"/>
                  <a:pt x="494" y="145"/>
                </a:cubicBezTo>
                <a:cubicBezTo>
                  <a:pt x="486" y="135"/>
                  <a:pt x="479" y="127"/>
                  <a:pt x="463" y="115"/>
                </a:cubicBezTo>
                <a:cubicBezTo>
                  <a:pt x="464" y="113"/>
                  <a:pt x="464" y="113"/>
                  <a:pt x="464" y="113"/>
                </a:cubicBezTo>
                <a:cubicBezTo>
                  <a:pt x="490" y="68"/>
                  <a:pt x="490" y="68"/>
                  <a:pt x="490" y="68"/>
                </a:cubicBezTo>
                <a:cubicBezTo>
                  <a:pt x="437" y="35"/>
                  <a:pt x="437" y="35"/>
                  <a:pt x="437" y="35"/>
                </a:cubicBezTo>
                <a:cubicBezTo>
                  <a:pt x="396" y="78"/>
                  <a:pt x="396" y="78"/>
                  <a:pt x="396" y="78"/>
                </a:cubicBezTo>
                <a:cubicBezTo>
                  <a:pt x="397" y="77"/>
                  <a:pt x="397" y="77"/>
                  <a:pt x="397" y="77"/>
                </a:cubicBezTo>
                <a:cubicBezTo>
                  <a:pt x="381" y="71"/>
                  <a:pt x="365" y="65"/>
                  <a:pt x="348" y="62"/>
                </a:cubicBezTo>
                <a:cubicBezTo>
                  <a:pt x="348" y="60"/>
                  <a:pt x="348" y="60"/>
                  <a:pt x="348" y="60"/>
                </a:cubicBezTo>
                <a:cubicBezTo>
                  <a:pt x="337" y="0"/>
                  <a:pt x="337" y="0"/>
                  <a:pt x="337" y="0"/>
                </a:cubicBezTo>
                <a:cubicBezTo>
                  <a:pt x="275" y="0"/>
                  <a:pt x="275" y="0"/>
                  <a:pt x="275" y="0"/>
                </a:cubicBezTo>
                <a:cubicBezTo>
                  <a:pt x="264" y="62"/>
                  <a:pt x="264" y="62"/>
                  <a:pt x="264" y="62"/>
                </a:cubicBezTo>
                <a:cubicBezTo>
                  <a:pt x="264" y="62"/>
                  <a:pt x="264" y="62"/>
                  <a:pt x="264" y="62"/>
                </a:cubicBezTo>
                <a:cubicBezTo>
                  <a:pt x="244" y="66"/>
                  <a:pt x="225" y="71"/>
                  <a:pt x="206" y="79"/>
                </a:cubicBezTo>
                <a:cubicBezTo>
                  <a:pt x="205" y="78"/>
                  <a:pt x="205" y="78"/>
                  <a:pt x="205" y="78"/>
                </a:cubicBezTo>
                <a:cubicBezTo>
                  <a:pt x="163" y="34"/>
                  <a:pt x="163" y="34"/>
                  <a:pt x="163" y="34"/>
                </a:cubicBezTo>
                <a:cubicBezTo>
                  <a:pt x="112" y="69"/>
                  <a:pt x="112" y="69"/>
                  <a:pt x="112" y="69"/>
                </a:cubicBezTo>
                <a:cubicBezTo>
                  <a:pt x="136" y="126"/>
                  <a:pt x="136" y="126"/>
                  <a:pt x="136" y="126"/>
                </a:cubicBezTo>
                <a:close/>
                <a:moveTo>
                  <a:pt x="414" y="131"/>
                </a:moveTo>
                <a:cubicBezTo>
                  <a:pt x="512" y="190"/>
                  <a:pt x="543" y="317"/>
                  <a:pt x="483" y="414"/>
                </a:cubicBezTo>
                <a:cubicBezTo>
                  <a:pt x="424" y="512"/>
                  <a:pt x="297" y="543"/>
                  <a:pt x="200" y="484"/>
                </a:cubicBezTo>
                <a:cubicBezTo>
                  <a:pt x="102" y="425"/>
                  <a:pt x="71" y="298"/>
                  <a:pt x="130" y="200"/>
                </a:cubicBezTo>
                <a:cubicBezTo>
                  <a:pt x="189" y="102"/>
                  <a:pt x="317" y="71"/>
                  <a:pt x="414" y="131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77" name="Freeform 12">
            <a:extLst>
              <a:ext uri="{FF2B5EF4-FFF2-40B4-BE49-F238E27FC236}">
                <a16:creationId xmlns:a16="http://schemas.microsoft.com/office/drawing/2014/main" id="{82AA66CF-B0CE-400B-807B-914D5D095532}"/>
              </a:ext>
            </a:extLst>
          </p:cNvPr>
          <p:cNvSpPr/>
          <p:nvPr/>
        </p:nvSpPr>
        <p:spPr bwMode="auto">
          <a:xfrm>
            <a:off x="8293703" y="3329905"/>
            <a:ext cx="1119328" cy="1115473"/>
          </a:xfrm>
          <a:custGeom>
            <a:avLst/>
            <a:gdLst>
              <a:gd name="T0" fmla="*/ 46 w 368"/>
              <a:gd name="T1" fmla="*/ 100 h 367"/>
              <a:gd name="T2" fmla="*/ 101 w 368"/>
              <a:gd name="T3" fmla="*/ 321 h 367"/>
              <a:gd name="T4" fmla="*/ 322 w 368"/>
              <a:gd name="T5" fmla="*/ 267 h 367"/>
              <a:gd name="T6" fmla="*/ 267 w 368"/>
              <a:gd name="T7" fmla="*/ 46 h 367"/>
              <a:gd name="T8" fmla="*/ 46 w 368"/>
              <a:gd name="T9" fmla="*/ 100 h 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8" h="367">
                <a:moveTo>
                  <a:pt x="46" y="100"/>
                </a:moveTo>
                <a:cubicBezTo>
                  <a:pt x="0" y="176"/>
                  <a:pt x="25" y="275"/>
                  <a:pt x="101" y="321"/>
                </a:cubicBezTo>
                <a:cubicBezTo>
                  <a:pt x="176" y="367"/>
                  <a:pt x="275" y="343"/>
                  <a:pt x="322" y="267"/>
                </a:cubicBezTo>
                <a:cubicBezTo>
                  <a:pt x="368" y="191"/>
                  <a:pt x="343" y="92"/>
                  <a:pt x="267" y="46"/>
                </a:cubicBezTo>
                <a:cubicBezTo>
                  <a:pt x="192" y="0"/>
                  <a:pt x="93" y="24"/>
                  <a:pt x="46" y="100"/>
                </a:cubicBezTo>
                <a:close/>
              </a:path>
            </a:pathLst>
          </a:custGeom>
          <a:solidFill>
            <a:srgbClr val="32427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78" name="Freeform 13">
            <a:extLst>
              <a:ext uri="{FF2B5EF4-FFF2-40B4-BE49-F238E27FC236}">
                <a16:creationId xmlns:a16="http://schemas.microsoft.com/office/drawing/2014/main" id="{3D6D7656-0C34-4A86-9610-61FEB1EC08AC}"/>
              </a:ext>
            </a:extLst>
          </p:cNvPr>
          <p:cNvSpPr>
            <a:spLocks noEditPoints="1"/>
          </p:cNvSpPr>
          <p:nvPr/>
        </p:nvSpPr>
        <p:spPr bwMode="auto">
          <a:xfrm>
            <a:off x="8022545" y="3056177"/>
            <a:ext cx="1664213" cy="1662928"/>
          </a:xfrm>
          <a:custGeom>
            <a:avLst/>
            <a:gdLst>
              <a:gd name="T0" fmla="*/ 97 w 547"/>
              <a:gd name="T1" fmla="*/ 139 h 547"/>
              <a:gd name="T2" fmla="*/ 44 w 547"/>
              <a:gd name="T3" fmla="*/ 122 h 547"/>
              <a:gd name="T4" fmla="*/ 62 w 547"/>
              <a:gd name="T5" fmla="*/ 206 h 547"/>
              <a:gd name="T6" fmla="*/ 52 w 547"/>
              <a:gd name="T7" fmla="*/ 240 h 547"/>
              <a:gd name="T8" fmla="*/ 1 w 547"/>
              <a:gd name="T9" fmla="*/ 306 h 547"/>
              <a:gd name="T10" fmla="*/ 65 w 547"/>
              <a:gd name="T11" fmla="*/ 350 h 547"/>
              <a:gd name="T12" fmla="*/ 23 w 547"/>
              <a:gd name="T13" fmla="*/ 385 h 547"/>
              <a:gd name="T14" fmla="*/ 103 w 547"/>
              <a:gd name="T15" fmla="*/ 416 h 547"/>
              <a:gd name="T16" fmla="*/ 128 w 547"/>
              <a:gd name="T17" fmla="*/ 442 h 547"/>
              <a:gd name="T18" fmla="*/ 155 w 547"/>
              <a:gd name="T19" fmla="*/ 520 h 547"/>
              <a:gd name="T20" fmla="*/ 237 w 547"/>
              <a:gd name="T21" fmla="*/ 492 h 547"/>
              <a:gd name="T22" fmla="*/ 247 w 547"/>
              <a:gd name="T23" fmla="*/ 547 h 547"/>
              <a:gd name="T24" fmla="*/ 312 w 547"/>
              <a:gd name="T25" fmla="*/ 492 h 547"/>
              <a:gd name="T26" fmla="*/ 364 w 547"/>
              <a:gd name="T27" fmla="*/ 477 h 547"/>
              <a:gd name="T28" fmla="*/ 448 w 547"/>
              <a:gd name="T29" fmla="*/ 486 h 547"/>
              <a:gd name="T30" fmla="*/ 426 w 547"/>
              <a:gd name="T31" fmla="*/ 434 h 547"/>
              <a:gd name="T32" fmla="*/ 451 w 547"/>
              <a:gd name="T33" fmla="*/ 408 h 547"/>
              <a:gd name="T34" fmla="*/ 528 w 547"/>
              <a:gd name="T35" fmla="*/ 376 h 547"/>
              <a:gd name="T36" fmla="*/ 484 w 547"/>
              <a:gd name="T37" fmla="*/ 341 h 547"/>
              <a:gd name="T38" fmla="*/ 494 w 547"/>
              <a:gd name="T39" fmla="*/ 306 h 547"/>
              <a:gd name="T40" fmla="*/ 546 w 547"/>
              <a:gd name="T41" fmla="*/ 240 h 547"/>
              <a:gd name="T42" fmla="*/ 491 w 547"/>
              <a:gd name="T43" fmla="*/ 231 h 547"/>
              <a:gd name="T44" fmla="*/ 483 w 547"/>
              <a:gd name="T45" fmla="*/ 196 h 547"/>
              <a:gd name="T46" fmla="*/ 497 w 547"/>
              <a:gd name="T47" fmla="*/ 113 h 547"/>
              <a:gd name="T48" fmla="*/ 440 w 547"/>
              <a:gd name="T49" fmla="*/ 130 h 547"/>
              <a:gd name="T50" fmla="*/ 413 w 547"/>
              <a:gd name="T51" fmla="*/ 101 h 547"/>
              <a:gd name="T52" fmla="*/ 389 w 547"/>
              <a:gd name="T53" fmla="*/ 32 h 547"/>
              <a:gd name="T54" fmla="*/ 353 w 547"/>
              <a:gd name="T55" fmla="*/ 69 h 547"/>
              <a:gd name="T56" fmla="*/ 310 w 547"/>
              <a:gd name="T57" fmla="*/ 53 h 547"/>
              <a:gd name="T58" fmla="*/ 245 w 547"/>
              <a:gd name="T59" fmla="*/ 0 h 547"/>
              <a:gd name="T60" fmla="*/ 235 w 547"/>
              <a:gd name="T61" fmla="*/ 55 h 547"/>
              <a:gd name="T62" fmla="*/ 182 w 547"/>
              <a:gd name="T63" fmla="*/ 69 h 547"/>
              <a:gd name="T64" fmla="*/ 99 w 547"/>
              <a:gd name="T65" fmla="*/ 61 h 547"/>
              <a:gd name="T66" fmla="*/ 121 w 547"/>
              <a:gd name="T67" fmla="*/ 113 h 547"/>
              <a:gd name="T68" fmla="*/ 430 w 547"/>
              <a:gd name="T69" fmla="*/ 369 h 547"/>
              <a:gd name="T70" fmla="*/ 116 w 547"/>
              <a:gd name="T71" fmla="*/ 178 h 5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47" h="547">
                <a:moveTo>
                  <a:pt x="121" y="113"/>
                </a:moveTo>
                <a:cubicBezTo>
                  <a:pt x="112" y="121"/>
                  <a:pt x="104" y="129"/>
                  <a:pt x="97" y="139"/>
                </a:cubicBezTo>
                <a:cubicBezTo>
                  <a:pt x="95" y="138"/>
                  <a:pt x="95" y="138"/>
                  <a:pt x="95" y="138"/>
                </a:cubicBezTo>
                <a:cubicBezTo>
                  <a:pt x="44" y="122"/>
                  <a:pt x="44" y="122"/>
                  <a:pt x="44" y="122"/>
                </a:cubicBezTo>
                <a:cubicBezTo>
                  <a:pt x="19" y="171"/>
                  <a:pt x="19" y="171"/>
                  <a:pt x="19" y="171"/>
                </a:cubicBezTo>
                <a:cubicBezTo>
                  <a:pt x="62" y="206"/>
                  <a:pt x="62" y="206"/>
                  <a:pt x="62" y="206"/>
                </a:cubicBezTo>
                <a:cubicBezTo>
                  <a:pt x="58" y="217"/>
                  <a:pt x="55" y="229"/>
                  <a:pt x="53" y="240"/>
                </a:cubicBezTo>
                <a:cubicBezTo>
                  <a:pt x="52" y="240"/>
                  <a:pt x="52" y="240"/>
                  <a:pt x="52" y="240"/>
                </a:cubicBezTo>
                <a:cubicBezTo>
                  <a:pt x="0" y="251"/>
                  <a:pt x="0" y="251"/>
                  <a:pt x="0" y="251"/>
                </a:cubicBezTo>
                <a:cubicBezTo>
                  <a:pt x="1" y="306"/>
                  <a:pt x="1" y="306"/>
                  <a:pt x="1" y="306"/>
                </a:cubicBezTo>
                <a:cubicBezTo>
                  <a:pt x="55" y="316"/>
                  <a:pt x="55" y="316"/>
                  <a:pt x="55" y="316"/>
                </a:cubicBezTo>
                <a:cubicBezTo>
                  <a:pt x="57" y="328"/>
                  <a:pt x="61" y="339"/>
                  <a:pt x="65" y="350"/>
                </a:cubicBezTo>
                <a:cubicBezTo>
                  <a:pt x="64" y="351"/>
                  <a:pt x="64" y="351"/>
                  <a:pt x="64" y="351"/>
                </a:cubicBezTo>
                <a:cubicBezTo>
                  <a:pt x="23" y="385"/>
                  <a:pt x="23" y="385"/>
                  <a:pt x="23" y="385"/>
                </a:cubicBezTo>
                <a:cubicBezTo>
                  <a:pt x="50" y="433"/>
                  <a:pt x="50" y="433"/>
                  <a:pt x="50" y="433"/>
                </a:cubicBezTo>
                <a:cubicBezTo>
                  <a:pt x="103" y="416"/>
                  <a:pt x="103" y="416"/>
                  <a:pt x="103" y="416"/>
                </a:cubicBezTo>
                <a:cubicBezTo>
                  <a:pt x="110" y="425"/>
                  <a:pt x="114" y="431"/>
                  <a:pt x="128" y="442"/>
                </a:cubicBezTo>
                <a:cubicBezTo>
                  <a:pt x="128" y="442"/>
                  <a:pt x="128" y="442"/>
                  <a:pt x="128" y="442"/>
                </a:cubicBezTo>
                <a:cubicBezTo>
                  <a:pt x="108" y="491"/>
                  <a:pt x="108" y="491"/>
                  <a:pt x="108" y="491"/>
                </a:cubicBezTo>
                <a:cubicBezTo>
                  <a:pt x="155" y="520"/>
                  <a:pt x="155" y="520"/>
                  <a:pt x="155" y="520"/>
                </a:cubicBezTo>
                <a:cubicBezTo>
                  <a:pt x="192" y="480"/>
                  <a:pt x="192" y="480"/>
                  <a:pt x="192" y="480"/>
                </a:cubicBezTo>
                <a:cubicBezTo>
                  <a:pt x="207" y="485"/>
                  <a:pt x="222" y="490"/>
                  <a:pt x="237" y="492"/>
                </a:cubicBezTo>
                <a:cubicBezTo>
                  <a:pt x="237" y="494"/>
                  <a:pt x="237" y="494"/>
                  <a:pt x="237" y="494"/>
                </a:cubicBezTo>
                <a:cubicBezTo>
                  <a:pt x="247" y="547"/>
                  <a:pt x="247" y="547"/>
                  <a:pt x="247" y="547"/>
                </a:cubicBezTo>
                <a:cubicBezTo>
                  <a:pt x="302" y="546"/>
                  <a:pt x="302" y="546"/>
                  <a:pt x="302" y="546"/>
                </a:cubicBezTo>
                <a:cubicBezTo>
                  <a:pt x="312" y="492"/>
                  <a:pt x="312" y="492"/>
                  <a:pt x="312" y="492"/>
                </a:cubicBezTo>
                <a:cubicBezTo>
                  <a:pt x="330" y="489"/>
                  <a:pt x="347" y="484"/>
                  <a:pt x="364" y="476"/>
                </a:cubicBezTo>
                <a:cubicBezTo>
                  <a:pt x="364" y="477"/>
                  <a:pt x="364" y="477"/>
                  <a:pt x="364" y="477"/>
                </a:cubicBezTo>
                <a:cubicBezTo>
                  <a:pt x="402" y="516"/>
                  <a:pt x="402" y="516"/>
                  <a:pt x="402" y="516"/>
                </a:cubicBezTo>
                <a:cubicBezTo>
                  <a:pt x="448" y="486"/>
                  <a:pt x="448" y="486"/>
                  <a:pt x="448" y="486"/>
                </a:cubicBezTo>
                <a:cubicBezTo>
                  <a:pt x="426" y="434"/>
                  <a:pt x="426" y="434"/>
                  <a:pt x="426" y="434"/>
                </a:cubicBezTo>
                <a:cubicBezTo>
                  <a:pt x="426" y="434"/>
                  <a:pt x="426" y="434"/>
                  <a:pt x="426" y="434"/>
                </a:cubicBezTo>
                <a:cubicBezTo>
                  <a:pt x="435" y="426"/>
                  <a:pt x="443" y="417"/>
                  <a:pt x="450" y="408"/>
                </a:cubicBezTo>
                <a:cubicBezTo>
                  <a:pt x="451" y="408"/>
                  <a:pt x="451" y="408"/>
                  <a:pt x="451" y="408"/>
                </a:cubicBezTo>
                <a:cubicBezTo>
                  <a:pt x="503" y="425"/>
                  <a:pt x="503" y="425"/>
                  <a:pt x="503" y="425"/>
                </a:cubicBezTo>
                <a:cubicBezTo>
                  <a:pt x="528" y="376"/>
                  <a:pt x="528" y="376"/>
                  <a:pt x="528" y="376"/>
                </a:cubicBezTo>
                <a:cubicBezTo>
                  <a:pt x="485" y="341"/>
                  <a:pt x="485" y="341"/>
                  <a:pt x="485" y="341"/>
                </a:cubicBezTo>
                <a:cubicBezTo>
                  <a:pt x="484" y="341"/>
                  <a:pt x="484" y="341"/>
                  <a:pt x="484" y="341"/>
                </a:cubicBezTo>
                <a:cubicBezTo>
                  <a:pt x="488" y="329"/>
                  <a:pt x="491" y="318"/>
                  <a:pt x="493" y="306"/>
                </a:cubicBezTo>
                <a:cubicBezTo>
                  <a:pt x="494" y="306"/>
                  <a:pt x="494" y="306"/>
                  <a:pt x="494" y="306"/>
                </a:cubicBezTo>
                <a:cubicBezTo>
                  <a:pt x="547" y="296"/>
                  <a:pt x="547" y="296"/>
                  <a:pt x="547" y="296"/>
                </a:cubicBezTo>
                <a:cubicBezTo>
                  <a:pt x="546" y="240"/>
                  <a:pt x="546" y="240"/>
                  <a:pt x="546" y="240"/>
                </a:cubicBezTo>
                <a:cubicBezTo>
                  <a:pt x="491" y="231"/>
                  <a:pt x="491" y="231"/>
                  <a:pt x="491" y="231"/>
                </a:cubicBezTo>
                <a:cubicBezTo>
                  <a:pt x="491" y="231"/>
                  <a:pt x="491" y="231"/>
                  <a:pt x="491" y="231"/>
                </a:cubicBezTo>
                <a:cubicBezTo>
                  <a:pt x="488" y="219"/>
                  <a:pt x="485" y="208"/>
                  <a:pt x="481" y="197"/>
                </a:cubicBezTo>
                <a:cubicBezTo>
                  <a:pt x="483" y="196"/>
                  <a:pt x="483" y="196"/>
                  <a:pt x="483" y="196"/>
                </a:cubicBezTo>
                <a:cubicBezTo>
                  <a:pt x="524" y="161"/>
                  <a:pt x="524" y="161"/>
                  <a:pt x="524" y="161"/>
                </a:cubicBezTo>
                <a:cubicBezTo>
                  <a:pt x="497" y="113"/>
                  <a:pt x="497" y="113"/>
                  <a:pt x="497" y="113"/>
                </a:cubicBezTo>
                <a:cubicBezTo>
                  <a:pt x="444" y="131"/>
                  <a:pt x="444" y="131"/>
                  <a:pt x="444" y="131"/>
                </a:cubicBezTo>
                <a:cubicBezTo>
                  <a:pt x="440" y="130"/>
                  <a:pt x="440" y="130"/>
                  <a:pt x="440" y="130"/>
                </a:cubicBezTo>
                <a:cubicBezTo>
                  <a:pt x="433" y="121"/>
                  <a:pt x="426" y="113"/>
                  <a:pt x="412" y="102"/>
                </a:cubicBezTo>
                <a:cubicBezTo>
                  <a:pt x="413" y="101"/>
                  <a:pt x="413" y="101"/>
                  <a:pt x="413" y="101"/>
                </a:cubicBezTo>
                <a:cubicBezTo>
                  <a:pt x="436" y="60"/>
                  <a:pt x="436" y="60"/>
                  <a:pt x="436" y="60"/>
                </a:cubicBezTo>
                <a:cubicBezTo>
                  <a:pt x="389" y="32"/>
                  <a:pt x="389" y="32"/>
                  <a:pt x="389" y="32"/>
                </a:cubicBezTo>
                <a:cubicBezTo>
                  <a:pt x="353" y="70"/>
                  <a:pt x="353" y="70"/>
                  <a:pt x="353" y="70"/>
                </a:cubicBezTo>
                <a:cubicBezTo>
                  <a:pt x="353" y="69"/>
                  <a:pt x="353" y="69"/>
                  <a:pt x="353" y="69"/>
                </a:cubicBezTo>
                <a:cubicBezTo>
                  <a:pt x="339" y="63"/>
                  <a:pt x="324" y="58"/>
                  <a:pt x="309" y="56"/>
                </a:cubicBezTo>
                <a:cubicBezTo>
                  <a:pt x="310" y="53"/>
                  <a:pt x="310" y="53"/>
                  <a:pt x="310" y="53"/>
                </a:cubicBezTo>
                <a:cubicBezTo>
                  <a:pt x="300" y="0"/>
                  <a:pt x="300" y="0"/>
                  <a:pt x="300" y="0"/>
                </a:cubicBezTo>
                <a:cubicBezTo>
                  <a:pt x="245" y="0"/>
                  <a:pt x="245" y="0"/>
                  <a:pt x="245" y="0"/>
                </a:cubicBezTo>
                <a:cubicBezTo>
                  <a:pt x="234" y="55"/>
                  <a:pt x="234" y="55"/>
                  <a:pt x="234" y="55"/>
                </a:cubicBezTo>
                <a:cubicBezTo>
                  <a:pt x="235" y="55"/>
                  <a:pt x="235" y="55"/>
                  <a:pt x="235" y="55"/>
                </a:cubicBezTo>
                <a:cubicBezTo>
                  <a:pt x="217" y="58"/>
                  <a:pt x="200" y="64"/>
                  <a:pt x="183" y="71"/>
                </a:cubicBezTo>
                <a:cubicBezTo>
                  <a:pt x="182" y="69"/>
                  <a:pt x="182" y="69"/>
                  <a:pt x="182" y="69"/>
                </a:cubicBezTo>
                <a:cubicBezTo>
                  <a:pt x="145" y="30"/>
                  <a:pt x="145" y="30"/>
                  <a:pt x="145" y="30"/>
                </a:cubicBezTo>
                <a:cubicBezTo>
                  <a:pt x="99" y="61"/>
                  <a:pt x="99" y="61"/>
                  <a:pt x="99" y="61"/>
                </a:cubicBezTo>
                <a:cubicBezTo>
                  <a:pt x="121" y="112"/>
                  <a:pt x="121" y="112"/>
                  <a:pt x="121" y="112"/>
                </a:cubicBezTo>
                <a:lnTo>
                  <a:pt x="121" y="113"/>
                </a:lnTo>
                <a:close/>
                <a:moveTo>
                  <a:pt x="369" y="116"/>
                </a:moveTo>
                <a:cubicBezTo>
                  <a:pt x="455" y="169"/>
                  <a:pt x="483" y="282"/>
                  <a:pt x="430" y="369"/>
                </a:cubicBezTo>
                <a:cubicBezTo>
                  <a:pt x="378" y="456"/>
                  <a:pt x="264" y="484"/>
                  <a:pt x="177" y="431"/>
                </a:cubicBezTo>
                <a:cubicBezTo>
                  <a:pt x="91" y="378"/>
                  <a:pt x="63" y="265"/>
                  <a:pt x="116" y="178"/>
                </a:cubicBezTo>
                <a:cubicBezTo>
                  <a:pt x="168" y="91"/>
                  <a:pt x="282" y="64"/>
                  <a:pt x="369" y="116"/>
                </a:cubicBezTo>
                <a:close/>
              </a:path>
            </a:pathLst>
          </a:custGeom>
          <a:solidFill>
            <a:srgbClr val="32427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79" name="Freeform 14">
            <a:extLst>
              <a:ext uri="{FF2B5EF4-FFF2-40B4-BE49-F238E27FC236}">
                <a16:creationId xmlns:a16="http://schemas.microsoft.com/office/drawing/2014/main" id="{0889C58F-04A1-43CA-A33F-F783CC8A4692}"/>
              </a:ext>
            </a:extLst>
          </p:cNvPr>
          <p:cNvSpPr/>
          <p:nvPr/>
        </p:nvSpPr>
        <p:spPr bwMode="auto">
          <a:xfrm>
            <a:off x="9911652" y="3210390"/>
            <a:ext cx="661830" cy="666970"/>
          </a:xfrm>
          <a:custGeom>
            <a:avLst/>
            <a:gdLst>
              <a:gd name="T0" fmla="*/ 28 w 218"/>
              <a:gd name="T1" fmla="*/ 60 h 219"/>
              <a:gd name="T2" fmla="*/ 60 w 218"/>
              <a:gd name="T3" fmla="*/ 191 h 219"/>
              <a:gd name="T4" fmla="*/ 191 w 218"/>
              <a:gd name="T5" fmla="*/ 159 h 219"/>
              <a:gd name="T6" fmla="*/ 159 w 218"/>
              <a:gd name="T7" fmla="*/ 28 h 219"/>
              <a:gd name="T8" fmla="*/ 28 w 218"/>
              <a:gd name="T9" fmla="*/ 60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" h="219">
                <a:moveTo>
                  <a:pt x="28" y="60"/>
                </a:moveTo>
                <a:cubicBezTo>
                  <a:pt x="0" y="105"/>
                  <a:pt x="15" y="164"/>
                  <a:pt x="60" y="191"/>
                </a:cubicBezTo>
                <a:cubicBezTo>
                  <a:pt x="105" y="219"/>
                  <a:pt x="164" y="204"/>
                  <a:pt x="191" y="159"/>
                </a:cubicBezTo>
                <a:cubicBezTo>
                  <a:pt x="218" y="114"/>
                  <a:pt x="204" y="55"/>
                  <a:pt x="159" y="28"/>
                </a:cubicBezTo>
                <a:cubicBezTo>
                  <a:pt x="114" y="0"/>
                  <a:pt x="55" y="15"/>
                  <a:pt x="28" y="60"/>
                </a:cubicBezTo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80" name="Freeform 15">
            <a:extLst>
              <a:ext uri="{FF2B5EF4-FFF2-40B4-BE49-F238E27FC236}">
                <a16:creationId xmlns:a16="http://schemas.microsoft.com/office/drawing/2014/main" id="{3C74AB07-A2D5-4F00-A374-C8D6C16668EE}"/>
              </a:ext>
            </a:extLst>
          </p:cNvPr>
          <p:cNvSpPr>
            <a:spLocks noEditPoints="1"/>
          </p:cNvSpPr>
          <p:nvPr/>
        </p:nvSpPr>
        <p:spPr bwMode="auto">
          <a:xfrm>
            <a:off x="9749729" y="3049752"/>
            <a:ext cx="988247" cy="988247"/>
          </a:xfrm>
          <a:custGeom>
            <a:avLst/>
            <a:gdLst>
              <a:gd name="T0" fmla="*/ 57 w 325"/>
              <a:gd name="T1" fmla="*/ 82 h 325"/>
              <a:gd name="T2" fmla="*/ 26 w 325"/>
              <a:gd name="T3" fmla="*/ 72 h 325"/>
              <a:gd name="T4" fmla="*/ 37 w 325"/>
              <a:gd name="T5" fmla="*/ 122 h 325"/>
              <a:gd name="T6" fmla="*/ 31 w 325"/>
              <a:gd name="T7" fmla="*/ 143 h 325"/>
              <a:gd name="T8" fmla="*/ 0 w 325"/>
              <a:gd name="T9" fmla="*/ 182 h 325"/>
              <a:gd name="T10" fmla="*/ 38 w 325"/>
              <a:gd name="T11" fmla="*/ 208 h 325"/>
              <a:gd name="T12" fmla="*/ 13 w 325"/>
              <a:gd name="T13" fmla="*/ 229 h 325"/>
              <a:gd name="T14" fmla="*/ 61 w 325"/>
              <a:gd name="T15" fmla="*/ 247 h 325"/>
              <a:gd name="T16" fmla="*/ 76 w 325"/>
              <a:gd name="T17" fmla="*/ 263 h 325"/>
              <a:gd name="T18" fmla="*/ 92 w 325"/>
              <a:gd name="T19" fmla="*/ 309 h 325"/>
              <a:gd name="T20" fmla="*/ 141 w 325"/>
              <a:gd name="T21" fmla="*/ 292 h 325"/>
              <a:gd name="T22" fmla="*/ 147 w 325"/>
              <a:gd name="T23" fmla="*/ 325 h 325"/>
              <a:gd name="T24" fmla="*/ 186 w 325"/>
              <a:gd name="T25" fmla="*/ 292 h 325"/>
              <a:gd name="T26" fmla="*/ 217 w 325"/>
              <a:gd name="T27" fmla="*/ 283 h 325"/>
              <a:gd name="T28" fmla="*/ 266 w 325"/>
              <a:gd name="T29" fmla="*/ 288 h 325"/>
              <a:gd name="T30" fmla="*/ 253 w 325"/>
              <a:gd name="T31" fmla="*/ 258 h 325"/>
              <a:gd name="T32" fmla="*/ 268 w 325"/>
              <a:gd name="T33" fmla="*/ 242 h 325"/>
              <a:gd name="T34" fmla="*/ 314 w 325"/>
              <a:gd name="T35" fmla="*/ 223 h 325"/>
              <a:gd name="T36" fmla="*/ 288 w 325"/>
              <a:gd name="T37" fmla="*/ 202 h 325"/>
              <a:gd name="T38" fmla="*/ 294 w 325"/>
              <a:gd name="T39" fmla="*/ 182 h 325"/>
              <a:gd name="T40" fmla="*/ 325 w 325"/>
              <a:gd name="T41" fmla="*/ 143 h 325"/>
              <a:gd name="T42" fmla="*/ 292 w 325"/>
              <a:gd name="T43" fmla="*/ 137 h 325"/>
              <a:gd name="T44" fmla="*/ 287 w 325"/>
              <a:gd name="T45" fmla="*/ 116 h 325"/>
              <a:gd name="T46" fmla="*/ 295 w 325"/>
              <a:gd name="T47" fmla="*/ 67 h 325"/>
              <a:gd name="T48" fmla="*/ 262 w 325"/>
              <a:gd name="T49" fmla="*/ 77 h 325"/>
              <a:gd name="T50" fmla="*/ 246 w 325"/>
              <a:gd name="T51" fmla="*/ 59 h 325"/>
              <a:gd name="T52" fmla="*/ 231 w 325"/>
              <a:gd name="T53" fmla="*/ 18 h 325"/>
              <a:gd name="T54" fmla="*/ 210 w 325"/>
              <a:gd name="T55" fmla="*/ 41 h 325"/>
              <a:gd name="T56" fmla="*/ 184 w 325"/>
              <a:gd name="T57" fmla="*/ 31 h 325"/>
              <a:gd name="T58" fmla="*/ 146 w 325"/>
              <a:gd name="T59" fmla="*/ 0 h 325"/>
              <a:gd name="T60" fmla="*/ 139 w 325"/>
              <a:gd name="T61" fmla="*/ 33 h 325"/>
              <a:gd name="T62" fmla="*/ 108 w 325"/>
              <a:gd name="T63" fmla="*/ 41 h 325"/>
              <a:gd name="T64" fmla="*/ 59 w 325"/>
              <a:gd name="T65" fmla="*/ 36 h 325"/>
              <a:gd name="T66" fmla="*/ 72 w 325"/>
              <a:gd name="T67" fmla="*/ 67 h 325"/>
              <a:gd name="T68" fmla="*/ 256 w 325"/>
              <a:gd name="T69" fmla="*/ 219 h 325"/>
              <a:gd name="T70" fmla="*/ 69 w 325"/>
              <a:gd name="T71" fmla="*/ 106 h 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325" h="325">
                <a:moveTo>
                  <a:pt x="72" y="67"/>
                </a:moveTo>
                <a:cubicBezTo>
                  <a:pt x="67" y="71"/>
                  <a:pt x="62" y="77"/>
                  <a:pt x="57" y="82"/>
                </a:cubicBezTo>
                <a:cubicBezTo>
                  <a:pt x="57" y="82"/>
                  <a:pt x="57" y="82"/>
                  <a:pt x="57" y="82"/>
                </a:cubicBezTo>
                <a:cubicBezTo>
                  <a:pt x="26" y="72"/>
                  <a:pt x="26" y="72"/>
                  <a:pt x="26" y="72"/>
                </a:cubicBezTo>
                <a:cubicBezTo>
                  <a:pt x="11" y="101"/>
                  <a:pt x="11" y="101"/>
                  <a:pt x="11" y="101"/>
                </a:cubicBezTo>
                <a:cubicBezTo>
                  <a:pt x="37" y="122"/>
                  <a:pt x="37" y="122"/>
                  <a:pt x="37" y="122"/>
                </a:cubicBezTo>
                <a:cubicBezTo>
                  <a:pt x="35" y="129"/>
                  <a:pt x="33" y="136"/>
                  <a:pt x="32" y="143"/>
                </a:cubicBezTo>
                <a:cubicBezTo>
                  <a:pt x="31" y="143"/>
                  <a:pt x="31" y="143"/>
                  <a:pt x="31" y="143"/>
                </a:cubicBezTo>
                <a:cubicBezTo>
                  <a:pt x="0" y="149"/>
                  <a:pt x="0" y="149"/>
                  <a:pt x="0" y="149"/>
                </a:cubicBezTo>
                <a:cubicBezTo>
                  <a:pt x="0" y="182"/>
                  <a:pt x="0" y="182"/>
                  <a:pt x="0" y="182"/>
                </a:cubicBezTo>
                <a:cubicBezTo>
                  <a:pt x="33" y="187"/>
                  <a:pt x="33" y="187"/>
                  <a:pt x="33" y="187"/>
                </a:cubicBezTo>
                <a:cubicBezTo>
                  <a:pt x="34" y="194"/>
                  <a:pt x="36" y="201"/>
                  <a:pt x="38" y="208"/>
                </a:cubicBezTo>
                <a:cubicBezTo>
                  <a:pt x="38" y="208"/>
                  <a:pt x="38" y="208"/>
                  <a:pt x="38" y="208"/>
                </a:cubicBezTo>
                <a:cubicBezTo>
                  <a:pt x="13" y="229"/>
                  <a:pt x="13" y="229"/>
                  <a:pt x="13" y="229"/>
                </a:cubicBezTo>
                <a:cubicBezTo>
                  <a:pt x="30" y="257"/>
                  <a:pt x="30" y="257"/>
                  <a:pt x="30" y="257"/>
                </a:cubicBezTo>
                <a:cubicBezTo>
                  <a:pt x="61" y="247"/>
                  <a:pt x="61" y="247"/>
                  <a:pt x="61" y="247"/>
                </a:cubicBezTo>
                <a:cubicBezTo>
                  <a:pt x="66" y="252"/>
                  <a:pt x="68" y="256"/>
                  <a:pt x="76" y="262"/>
                </a:cubicBezTo>
                <a:cubicBezTo>
                  <a:pt x="76" y="263"/>
                  <a:pt x="76" y="263"/>
                  <a:pt x="76" y="263"/>
                </a:cubicBezTo>
                <a:cubicBezTo>
                  <a:pt x="64" y="292"/>
                  <a:pt x="64" y="292"/>
                  <a:pt x="64" y="292"/>
                </a:cubicBezTo>
                <a:cubicBezTo>
                  <a:pt x="92" y="309"/>
                  <a:pt x="92" y="309"/>
                  <a:pt x="92" y="309"/>
                </a:cubicBezTo>
                <a:cubicBezTo>
                  <a:pt x="114" y="285"/>
                  <a:pt x="114" y="285"/>
                  <a:pt x="114" y="285"/>
                </a:cubicBezTo>
                <a:cubicBezTo>
                  <a:pt x="123" y="288"/>
                  <a:pt x="132" y="291"/>
                  <a:pt x="141" y="292"/>
                </a:cubicBezTo>
                <a:cubicBezTo>
                  <a:pt x="141" y="293"/>
                  <a:pt x="141" y="293"/>
                  <a:pt x="141" y="293"/>
                </a:cubicBezTo>
                <a:cubicBezTo>
                  <a:pt x="147" y="325"/>
                  <a:pt x="147" y="325"/>
                  <a:pt x="147" y="325"/>
                </a:cubicBezTo>
                <a:cubicBezTo>
                  <a:pt x="179" y="324"/>
                  <a:pt x="179" y="324"/>
                  <a:pt x="179" y="324"/>
                </a:cubicBezTo>
                <a:cubicBezTo>
                  <a:pt x="186" y="292"/>
                  <a:pt x="186" y="292"/>
                  <a:pt x="186" y="292"/>
                </a:cubicBezTo>
                <a:cubicBezTo>
                  <a:pt x="196" y="290"/>
                  <a:pt x="206" y="287"/>
                  <a:pt x="216" y="283"/>
                </a:cubicBezTo>
                <a:cubicBezTo>
                  <a:pt x="217" y="283"/>
                  <a:pt x="217" y="283"/>
                  <a:pt x="217" y="283"/>
                </a:cubicBezTo>
                <a:cubicBezTo>
                  <a:pt x="239" y="307"/>
                  <a:pt x="239" y="307"/>
                  <a:pt x="239" y="307"/>
                </a:cubicBezTo>
                <a:cubicBezTo>
                  <a:pt x="266" y="288"/>
                  <a:pt x="266" y="288"/>
                  <a:pt x="266" y="288"/>
                </a:cubicBezTo>
                <a:cubicBezTo>
                  <a:pt x="253" y="258"/>
                  <a:pt x="253" y="258"/>
                  <a:pt x="253" y="258"/>
                </a:cubicBezTo>
                <a:cubicBezTo>
                  <a:pt x="253" y="258"/>
                  <a:pt x="253" y="258"/>
                  <a:pt x="253" y="258"/>
                </a:cubicBezTo>
                <a:cubicBezTo>
                  <a:pt x="258" y="253"/>
                  <a:pt x="263" y="248"/>
                  <a:pt x="268" y="242"/>
                </a:cubicBezTo>
                <a:cubicBezTo>
                  <a:pt x="268" y="242"/>
                  <a:pt x="268" y="242"/>
                  <a:pt x="268" y="242"/>
                </a:cubicBezTo>
                <a:cubicBezTo>
                  <a:pt x="299" y="252"/>
                  <a:pt x="299" y="252"/>
                  <a:pt x="299" y="252"/>
                </a:cubicBezTo>
                <a:cubicBezTo>
                  <a:pt x="314" y="223"/>
                  <a:pt x="314" y="223"/>
                  <a:pt x="314" y="223"/>
                </a:cubicBezTo>
                <a:cubicBezTo>
                  <a:pt x="288" y="202"/>
                  <a:pt x="288" y="202"/>
                  <a:pt x="288" y="202"/>
                </a:cubicBezTo>
                <a:cubicBezTo>
                  <a:pt x="288" y="202"/>
                  <a:pt x="288" y="202"/>
                  <a:pt x="288" y="202"/>
                </a:cubicBezTo>
                <a:cubicBezTo>
                  <a:pt x="290" y="195"/>
                  <a:pt x="292" y="189"/>
                  <a:pt x="293" y="182"/>
                </a:cubicBezTo>
                <a:cubicBezTo>
                  <a:pt x="294" y="182"/>
                  <a:pt x="294" y="182"/>
                  <a:pt x="294" y="182"/>
                </a:cubicBezTo>
                <a:cubicBezTo>
                  <a:pt x="325" y="175"/>
                  <a:pt x="325" y="175"/>
                  <a:pt x="325" y="175"/>
                </a:cubicBezTo>
                <a:cubicBezTo>
                  <a:pt x="325" y="143"/>
                  <a:pt x="325" y="143"/>
                  <a:pt x="325" y="143"/>
                </a:cubicBezTo>
                <a:cubicBezTo>
                  <a:pt x="292" y="137"/>
                  <a:pt x="292" y="137"/>
                  <a:pt x="292" y="137"/>
                </a:cubicBezTo>
                <a:cubicBezTo>
                  <a:pt x="292" y="137"/>
                  <a:pt x="292" y="137"/>
                  <a:pt x="292" y="137"/>
                </a:cubicBezTo>
                <a:cubicBezTo>
                  <a:pt x="290" y="130"/>
                  <a:pt x="288" y="123"/>
                  <a:pt x="286" y="117"/>
                </a:cubicBezTo>
                <a:cubicBezTo>
                  <a:pt x="287" y="116"/>
                  <a:pt x="287" y="116"/>
                  <a:pt x="287" y="116"/>
                </a:cubicBezTo>
                <a:cubicBezTo>
                  <a:pt x="312" y="96"/>
                  <a:pt x="312" y="96"/>
                  <a:pt x="312" y="96"/>
                </a:cubicBezTo>
                <a:cubicBezTo>
                  <a:pt x="295" y="67"/>
                  <a:pt x="295" y="67"/>
                  <a:pt x="295" y="67"/>
                </a:cubicBezTo>
                <a:cubicBezTo>
                  <a:pt x="264" y="78"/>
                  <a:pt x="264" y="78"/>
                  <a:pt x="264" y="78"/>
                </a:cubicBezTo>
                <a:cubicBezTo>
                  <a:pt x="262" y="77"/>
                  <a:pt x="262" y="77"/>
                  <a:pt x="262" y="77"/>
                </a:cubicBezTo>
                <a:cubicBezTo>
                  <a:pt x="257" y="71"/>
                  <a:pt x="253" y="67"/>
                  <a:pt x="245" y="61"/>
                </a:cubicBezTo>
                <a:cubicBezTo>
                  <a:pt x="246" y="59"/>
                  <a:pt x="246" y="59"/>
                  <a:pt x="246" y="59"/>
                </a:cubicBezTo>
                <a:cubicBezTo>
                  <a:pt x="259" y="36"/>
                  <a:pt x="259" y="36"/>
                  <a:pt x="259" y="36"/>
                </a:cubicBezTo>
                <a:cubicBezTo>
                  <a:pt x="231" y="18"/>
                  <a:pt x="231" y="18"/>
                  <a:pt x="231" y="18"/>
                </a:cubicBezTo>
                <a:cubicBezTo>
                  <a:pt x="210" y="41"/>
                  <a:pt x="210" y="41"/>
                  <a:pt x="210" y="41"/>
                </a:cubicBezTo>
                <a:cubicBezTo>
                  <a:pt x="210" y="41"/>
                  <a:pt x="210" y="41"/>
                  <a:pt x="210" y="41"/>
                </a:cubicBezTo>
                <a:cubicBezTo>
                  <a:pt x="201" y="37"/>
                  <a:pt x="193" y="34"/>
                  <a:pt x="184" y="33"/>
                </a:cubicBezTo>
                <a:cubicBezTo>
                  <a:pt x="184" y="31"/>
                  <a:pt x="184" y="31"/>
                  <a:pt x="184" y="31"/>
                </a:cubicBezTo>
                <a:cubicBezTo>
                  <a:pt x="178" y="0"/>
                  <a:pt x="178" y="0"/>
                  <a:pt x="178" y="0"/>
                </a:cubicBezTo>
                <a:cubicBezTo>
                  <a:pt x="146" y="0"/>
                  <a:pt x="146" y="0"/>
                  <a:pt x="146" y="0"/>
                </a:cubicBezTo>
                <a:cubicBezTo>
                  <a:pt x="139" y="32"/>
                  <a:pt x="139" y="32"/>
                  <a:pt x="139" y="32"/>
                </a:cubicBezTo>
                <a:cubicBezTo>
                  <a:pt x="139" y="33"/>
                  <a:pt x="139" y="33"/>
                  <a:pt x="139" y="33"/>
                </a:cubicBezTo>
                <a:cubicBezTo>
                  <a:pt x="129" y="34"/>
                  <a:pt x="119" y="37"/>
                  <a:pt x="109" y="42"/>
                </a:cubicBezTo>
                <a:cubicBezTo>
                  <a:pt x="108" y="41"/>
                  <a:pt x="108" y="41"/>
                  <a:pt x="108" y="41"/>
                </a:cubicBezTo>
                <a:cubicBezTo>
                  <a:pt x="86" y="18"/>
                  <a:pt x="86" y="18"/>
                  <a:pt x="86" y="18"/>
                </a:cubicBezTo>
                <a:cubicBezTo>
                  <a:pt x="59" y="36"/>
                  <a:pt x="59" y="36"/>
                  <a:pt x="59" y="36"/>
                </a:cubicBezTo>
                <a:cubicBezTo>
                  <a:pt x="72" y="66"/>
                  <a:pt x="72" y="66"/>
                  <a:pt x="72" y="66"/>
                </a:cubicBezTo>
                <a:lnTo>
                  <a:pt x="72" y="67"/>
                </a:lnTo>
                <a:close/>
                <a:moveTo>
                  <a:pt x="219" y="69"/>
                </a:moveTo>
                <a:cubicBezTo>
                  <a:pt x="271" y="100"/>
                  <a:pt x="287" y="167"/>
                  <a:pt x="256" y="219"/>
                </a:cubicBezTo>
                <a:cubicBezTo>
                  <a:pt x="224" y="271"/>
                  <a:pt x="157" y="287"/>
                  <a:pt x="106" y="256"/>
                </a:cubicBezTo>
                <a:cubicBezTo>
                  <a:pt x="54" y="225"/>
                  <a:pt x="37" y="157"/>
                  <a:pt x="69" y="106"/>
                </a:cubicBezTo>
                <a:cubicBezTo>
                  <a:pt x="100" y="54"/>
                  <a:pt x="167" y="38"/>
                  <a:pt x="219" y="69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81" name="Freeform 16">
            <a:extLst>
              <a:ext uri="{FF2B5EF4-FFF2-40B4-BE49-F238E27FC236}">
                <a16:creationId xmlns:a16="http://schemas.microsoft.com/office/drawing/2014/main" id="{84DDBDE2-4EDC-41A9-88A2-653301F02670}"/>
              </a:ext>
            </a:extLst>
          </p:cNvPr>
          <p:cNvSpPr/>
          <p:nvPr/>
        </p:nvSpPr>
        <p:spPr bwMode="auto">
          <a:xfrm>
            <a:off x="7360715" y="2934092"/>
            <a:ext cx="379106" cy="334127"/>
          </a:xfrm>
          <a:custGeom>
            <a:avLst/>
            <a:gdLst>
              <a:gd name="T0" fmla="*/ 113 w 125"/>
              <a:gd name="T1" fmla="*/ 62 h 110"/>
              <a:gd name="T2" fmla="*/ 117 w 125"/>
              <a:gd name="T3" fmla="*/ 97 h 110"/>
              <a:gd name="T4" fmla="*/ 82 w 125"/>
              <a:gd name="T5" fmla="*/ 102 h 110"/>
              <a:gd name="T6" fmla="*/ 13 w 125"/>
              <a:gd name="T7" fmla="*/ 49 h 110"/>
              <a:gd name="T8" fmla="*/ 9 w 125"/>
              <a:gd name="T9" fmla="*/ 14 h 110"/>
              <a:gd name="T10" fmla="*/ 44 w 125"/>
              <a:gd name="T11" fmla="*/ 9 h 110"/>
              <a:gd name="T12" fmla="*/ 113 w 125"/>
              <a:gd name="T13" fmla="*/ 62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5" h="110">
                <a:moveTo>
                  <a:pt x="113" y="62"/>
                </a:moveTo>
                <a:cubicBezTo>
                  <a:pt x="124" y="70"/>
                  <a:pt x="125" y="86"/>
                  <a:pt x="117" y="97"/>
                </a:cubicBezTo>
                <a:cubicBezTo>
                  <a:pt x="109" y="108"/>
                  <a:pt x="93" y="110"/>
                  <a:pt x="82" y="102"/>
                </a:cubicBezTo>
                <a:cubicBezTo>
                  <a:pt x="13" y="49"/>
                  <a:pt x="13" y="49"/>
                  <a:pt x="13" y="49"/>
                </a:cubicBezTo>
                <a:cubicBezTo>
                  <a:pt x="2" y="41"/>
                  <a:pt x="0" y="25"/>
                  <a:pt x="9" y="14"/>
                </a:cubicBezTo>
                <a:cubicBezTo>
                  <a:pt x="17" y="3"/>
                  <a:pt x="33" y="0"/>
                  <a:pt x="44" y="9"/>
                </a:cubicBezTo>
                <a:lnTo>
                  <a:pt x="113" y="62"/>
                </a:lnTo>
                <a:close/>
              </a:path>
            </a:pathLst>
          </a:custGeom>
          <a:solidFill>
            <a:srgbClr val="32427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82" name="Freeform 17">
            <a:extLst>
              <a:ext uri="{FF2B5EF4-FFF2-40B4-BE49-F238E27FC236}">
                <a16:creationId xmlns:a16="http://schemas.microsoft.com/office/drawing/2014/main" id="{547B541D-F9E6-4485-A93B-60E8B2DC1358}"/>
              </a:ext>
            </a:extLst>
          </p:cNvPr>
          <p:cNvSpPr/>
          <p:nvPr/>
        </p:nvSpPr>
        <p:spPr bwMode="auto">
          <a:xfrm>
            <a:off x="7107549" y="3670458"/>
            <a:ext cx="426656" cy="218468"/>
          </a:xfrm>
          <a:custGeom>
            <a:avLst/>
            <a:gdLst>
              <a:gd name="T0" fmla="*/ 117 w 140"/>
              <a:gd name="T1" fmla="*/ 20 h 72"/>
              <a:gd name="T2" fmla="*/ 137 w 140"/>
              <a:gd name="T3" fmla="*/ 49 h 72"/>
              <a:gd name="T4" fmla="*/ 108 w 140"/>
              <a:gd name="T5" fmla="*/ 69 h 72"/>
              <a:gd name="T6" fmla="*/ 22 w 140"/>
              <a:gd name="T7" fmla="*/ 52 h 72"/>
              <a:gd name="T8" fmla="*/ 3 w 140"/>
              <a:gd name="T9" fmla="*/ 23 h 72"/>
              <a:gd name="T10" fmla="*/ 32 w 140"/>
              <a:gd name="T11" fmla="*/ 3 h 72"/>
              <a:gd name="T12" fmla="*/ 117 w 140"/>
              <a:gd name="T13" fmla="*/ 20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0" h="72">
                <a:moveTo>
                  <a:pt x="117" y="20"/>
                </a:moveTo>
                <a:cubicBezTo>
                  <a:pt x="131" y="22"/>
                  <a:pt x="140" y="36"/>
                  <a:pt x="137" y="49"/>
                </a:cubicBezTo>
                <a:cubicBezTo>
                  <a:pt x="134" y="63"/>
                  <a:pt x="121" y="72"/>
                  <a:pt x="108" y="69"/>
                </a:cubicBezTo>
                <a:cubicBezTo>
                  <a:pt x="22" y="52"/>
                  <a:pt x="22" y="52"/>
                  <a:pt x="22" y="52"/>
                </a:cubicBezTo>
                <a:cubicBezTo>
                  <a:pt x="9" y="50"/>
                  <a:pt x="0" y="37"/>
                  <a:pt x="3" y="23"/>
                </a:cubicBezTo>
                <a:cubicBezTo>
                  <a:pt x="6" y="9"/>
                  <a:pt x="19" y="0"/>
                  <a:pt x="32" y="3"/>
                </a:cubicBezTo>
                <a:lnTo>
                  <a:pt x="117" y="20"/>
                </a:lnTo>
                <a:close/>
              </a:path>
            </a:pathLst>
          </a:custGeom>
          <a:solidFill>
            <a:srgbClr val="32427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83" name="Freeform 18">
            <a:extLst>
              <a:ext uri="{FF2B5EF4-FFF2-40B4-BE49-F238E27FC236}">
                <a16:creationId xmlns:a16="http://schemas.microsoft.com/office/drawing/2014/main" id="{C078DB15-E50A-4AC9-A9C9-67E727CCD4AF}"/>
              </a:ext>
            </a:extLst>
          </p:cNvPr>
          <p:cNvSpPr/>
          <p:nvPr/>
        </p:nvSpPr>
        <p:spPr bwMode="auto">
          <a:xfrm>
            <a:off x="7293890" y="4375982"/>
            <a:ext cx="422800" cy="240315"/>
          </a:xfrm>
          <a:custGeom>
            <a:avLst/>
            <a:gdLst>
              <a:gd name="T0" fmla="*/ 105 w 139"/>
              <a:gd name="T1" fmla="*/ 4 h 79"/>
              <a:gd name="T2" fmla="*/ 136 w 139"/>
              <a:gd name="T3" fmla="*/ 22 h 79"/>
              <a:gd name="T4" fmla="*/ 118 w 139"/>
              <a:gd name="T5" fmla="*/ 52 h 79"/>
              <a:gd name="T6" fmla="*/ 34 w 139"/>
              <a:gd name="T7" fmla="*/ 75 h 79"/>
              <a:gd name="T8" fmla="*/ 4 w 139"/>
              <a:gd name="T9" fmla="*/ 57 h 79"/>
              <a:gd name="T10" fmla="*/ 21 w 139"/>
              <a:gd name="T11" fmla="*/ 26 h 79"/>
              <a:gd name="T12" fmla="*/ 105 w 139"/>
              <a:gd name="T13" fmla="*/ 4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9" h="79">
                <a:moveTo>
                  <a:pt x="105" y="4"/>
                </a:moveTo>
                <a:cubicBezTo>
                  <a:pt x="118" y="0"/>
                  <a:pt x="132" y="8"/>
                  <a:pt x="136" y="22"/>
                </a:cubicBezTo>
                <a:cubicBezTo>
                  <a:pt x="139" y="35"/>
                  <a:pt x="131" y="49"/>
                  <a:pt x="118" y="52"/>
                </a:cubicBezTo>
                <a:cubicBezTo>
                  <a:pt x="34" y="75"/>
                  <a:pt x="34" y="75"/>
                  <a:pt x="34" y="75"/>
                </a:cubicBezTo>
                <a:cubicBezTo>
                  <a:pt x="21" y="79"/>
                  <a:pt x="7" y="71"/>
                  <a:pt x="4" y="57"/>
                </a:cubicBezTo>
                <a:cubicBezTo>
                  <a:pt x="0" y="44"/>
                  <a:pt x="8" y="30"/>
                  <a:pt x="21" y="26"/>
                </a:cubicBezTo>
                <a:lnTo>
                  <a:pt x="105" y="4"/>
                </a:lnTo>
                <a:close/>
              </a:path>
            </a:pathLst>
          </a:custGeom>
          <a:solidFill>
            <a:srgbClr val="32427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84" name="Freeform 19">
            <a:extLst>
              <a:ext uri="{FF2B5EF4-FFF2-40B4-BE49-F238E27FC236}">
                <a16:creationId xmlns:a16="http://schemas.microsoft.com/office/drawing/2014/main" id="{0BB277BA-0850-483C-928D-E69C0BBE0CE9}"/>
              </a:ext>
            </a:extLst>
          </p:cNvPr>
          <p:cNvSpPr/>
          <p:nvPr/>
        </p:nvSpPr>
        <p:spPr bwMode="auto">
          <a:xfrm>
            <a:off x="10081286" y="4375982"/>
            <a:ext cx="425371" cy="240315"/>
          </a:xfrm>
          <a:custGeom>
            <a:avLst/>
            <a:gdLst>
              <a:gd name="T0" fmla="*/ 35 w 140"/>
              <a:gd name="T1" fmla="*/ 4 h 79"/>
              <a:gd name="T2" fmla="*/ 4 w 140"/>
              <a:gd name="T3" fmla="*/ 22 h 79"/>
              <a:gd name="T4" fmla="*/ 21 w 140"/>
              <a:gd name="T5" fmla="*/ 52 h 79"/>
              <a:gd name="T6" fmla="*/ 105 w 140"/>
              <a:gd name="T7" fmla="*/ 75 h 79"/>
              <a:gd name="T8" fmla="*/ 136 w 140"/>
              <a:gd name="T9" fmla="*/ 57 h 79"/>
              <a:gd name="T10" fmla="*/ 119 w 140"/>
              <a:gd name="T11" fmla="*/ 26 h 79"/>
              <a:gd name="T12" fmla="*/ 35 w 140"/>
              <a:gd name="T13" fmla="*/ 4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0" h="79">
                <a:moveTo>
                  <a:pt x="35" y="4"/>
                </a:moveTo>
                <a:cubicBezTo>
                  <a:pt x="21" y="0"/>
                  <a:pt x="8" y="8"/>
                  <a:pt x="4" y="22"/>
                </a:cubicBezTo>
                <a:cubicBezTo>
                  <a:pt x="0" y="35"/>
                  <a:pt x="8" y="49"/>
                  <a:pt x="21" y="52"/>
                </a:cubicBezTo>
                <a:cubicBezTo>
                  <a:pt x="105" y="75"/>
                  <a:pt x="105" y="75"/>
                  <a:pt x="105" y="75"/>
                </a:cubicBezTo>
                <a:cubicBezTo>
                  <a:pt x="119" y="79"/>
                  <a:pt x="132" y="71"/>
                  <a:pt x="136" y="57"/>
                </a:cubicBezTo>
                <a:cubicBezTo>
                  <a:pt x="140" y="44"/>
                  <a:pt x="132" y="30"/>
                  <a:pt x="119" y="26"/>
                </a:cubicBezTo>
                <a:lnTo>
                  <a:pt x="35" y="4"/>
                </a:lnTo>
                <a:close/>
              </a:path>
            </a:pathLst>
          </a:custGeom>
          <a:solidFill>
            <a:srgbClr val="32427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85" name="Freeform 20">
            <a:extLst>
              <a:ext uri="{FF2B5EF4-FFF2-40B4-BE49-F238E27FC236}">
                <a16:creationId xmlns:a16="http://schemas.microsoft.com/office/drawing/2014/main" id="{672323B4-94B6-4949-9F03-5DF119694E39}"/>
              </a:ext>
            </a:extLst>
          </p:cNvPr>
          <p:cNvSpPr/>
          <p:nvPr/>
        </p:nvSpPr>
        <p:spPr bwMode="auto">
          <a:xfrm>
            <a:off x="7676852" y="2691207"/>
            <a:ext cx="2335039" cy="2748843"/>
          </a:xfrm>
          <a:custGeom>
            <a:avLst/>
            <a:gdLst>
              <a:gd name="T0" fmla="*/ 702 w 768"/>
              <a:gd name="T1" fmla="*/ 412 h 904"/>
              <a:gd name="T2" fmla="*/ 611 w 768"/>
              <a:gd name="T3" fmla="*/ 601 h 904"/>
              <a:gd name="T4" fmla="*/ 611 w 768"/>
              <a:gd name="T5" fmla="*/ 602 h 904"/>
              <a:gd name="T6" fmla="*/ 609 w 768"/>
              <a:gd name="T7" fmla="*/ 604 h 904"/>
              <a:gd name="T8" fmla="*/ 606 w 768"/>
              <a:gd name="T9" fmla="*/ 606 h 904"/>
              <a:gd name="T10" fmla="*/ 606 w 768"/>
              <a:gd name="T11" fmla="*/ 607 h 904"/>
              <a:gd name="T12" fmla="*/ 536 w 768"/>
              <a:gd name="T13" fmla="*/ 735 h 904"/>
              <a:gd name="T14" fmla="*/ 523 w 768"/>
              <a:gd name="T15" fmla="*/ 827 h 904"/>
              <a:gd name="T16" fmla="*/ 523 w 768"/>
              <a:gd name="T17" fmla="*/ 833 h 904"/>
              <a:gd name="T18" fmla="*/ 521 w 768"/>
              <a:gd name="T19" fmla="*/ 837 h 904"/>
              <a:gd name="T20" fmla="*/ 504 w 768"/>
              <a:gd name="T21" fmla="*/ 844 h 904"/>
              <a:gd name="T22" fmla="*/ 274 w 768"/>
              <a:gd name="T23" fmla="*/ 844 h 904"/>
              <a:gd name="T24" fmla="*/ 257 w 768"/>
              <a:gd name="T25" fmla="*/ 837 h 904"/>
              <a:gd name="T26" fmla="*/ 255 w 768"/>
              <a:gd name="T27" fmla="*/ 832 h 904"/>
              <a:gd name="T28" fmla="*/ 256 w 768"/>
              <a:gd name="T29" fmla="*/ 827 h 904"/>
              <a:gd name="T30" fmla="*/ 243 w 768"/>
              <a:gd name="T31" fmla="*/ 737 h 904"/>
              <a:gd name="T32" fmla="*/ 185 w 768"/>
              <a:gd name="T33" fmla="*/ 622 h 904"/>
              <a:gd name="T34" fmla="*/ 170 w 768"/>
              <a:gd name="T35" fmla="*/ 604 h 904"/>
              <a:gd name="T36" fmla="*/ 136 w 768"/>
              <a:gd name="T37" fmla="*/ 571 h 904"/>
              <a:gd name="T38" fmla="*/ 109 w 768"/>
              <a:gd name="T39" fmla="*/ 530 h 904"/>
              <a:gd name="T40" fmla="*/ 75 w 768"/>
              <a:gd name="T41" fmla="*/ 436 h 904"/>
              <a:gd name="T42" fmla="*/ 70 w 768"/>
              <a:gd name="T43" fmla="*/ 378 h 904"/>
              <a:gd name="T44" fmla="*/ 342 w 768"/>
              <a:gd name="T45" fmla="*/ 65 h 904"/>
              <a:gd name="T46" fmla="*/ 305 w 768"/>
              <a:gd name="T47" fmla="*/ 0 h 904"/>
              <a:gd name="T48" fmla="*/ 0 w 768"/>
              <a:gd name="T49" fmla="*/ 378 h 904"/>
              <a:gd name="T50" fmla="*/ 132 w 768"/>
              <a:gd name="T51" fmla="*/ 669 h 904"/>
              <a:gd name="T52" fmla="*/ 186 w 768"/>
              <a:gd name="T53" fmla="*/ 825 h 904"/>
              <a:gd name="T54" fmla="*/ 204 w 768"/>
              <a:gd name="T55" fmla="*/ 883 h 904"/>
              <a:gd name="T56" fmla="*/ 226 w 768"/>
              <a:gd name="T57" fmla="*/ 902 h 904"/>
              <a:gd name="T58" fmla="*/ 380 w 768"/>
              <a:gd name="T59" fmla="*/ 903 h 904"/>
              <a:gd name="T60" fmla="*/ 547 w 768"/>
              <a:gd name="T61" fmla="*/ 904 h 904"/>
              <a:gd name="T62" fmla="*/ 575 w 768"/>
              <a:gd name="T63" fmla="*/ 883 h 904"/>
              <a:gd name="T64" fmla="*/ 593 w 768"/>
              <a:gd name="T65" fmla="*/ 825 h 904"/>
              <a:gd name="T66" fmla="*/ 658 w 768"/>
              <a:gd name="T67" fmla="*/ 654 h 904"/>
              <a:gd name="T68" fmla="*/ 662 w 768"/>
              <a:gd name="T69" fmla="*/ 650 h 904"/>
              <a:gd name="T70" fmla="*/ 768 w 768"/>
              <a:gd name="T71" fmla="*/ 442 h 904"/>
              <a:gd name="T72" fmla="*/ 702 w 768"/>
              <a:gd name="T73" fmla="*/ 412 h 9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768" h="904">
                <a:moveTo>
                  <a:pt x="702" y="412"/>
                </a:moveTo>
                <a:cubicBezTo>
                  <a:pt x="694" y="485"/>
                  <a:pt x="661" y="552"/>
                  <a:pt x="611" y="601"/>
                </a:cubicBezTo>
                <a:cubicBezTo>
                  <a:pt x="611" y="602"/>
                  <a:pt x="611" y="602"/>
                  <a:pt x="611" y="602"/>
                </a:cubicBezTo>
                <a:cubicBezTo>
                  <a:pt x="610" y="603"/>
                  <a:pt x="609" y="603"/>
                  <a:pt x="609" y="604"/>
                </a:cubicBezTo>
                <a:cubicBezTo>
                  <a:pt x="609" y="604"/>
                  <a:pt x="608" y="605"/>
                  <a:pt x="606" y="606"/>
                </a:cubicBezTo>
                <a:cubicBezTo>
                  <a:pt x="606" y="607"/>
                  <a:pt x="606" y="607"/>
                  <a:pt x="606" y="607"/>
                </a:cubicBezTo>
                <a:cubicBezTo>
                  <a:pt x="595" y="619"/>
                  <a:pt x="556" y="665"/>
                  <a:pt x="536" y="735"/>
                </a:cubicBezTo>
                <a:cubicBezTo>
                  <a:pt x="528" y="762"/>
                  <a:pt x="523" y="793"/>
                  <a:pt x="523" y="827"/>
                </a:cubicBezTo>
                <a:cubicBezTo>
                  <a:pt x="523" y="829"/>
                  <a:pt x="523" y="831"/>
                  <a:pt x="523" y="833"/>
                </a:cubicBezTo>
                <a:cubicBezTo>
                  <a:pt x="523" y="833"/>
                  <a:pt x="522" y="835"/>
                  <a:pt x="521" y="837"/>
                </a:cubicBezTo>
                <a:cubicBezTo>
                  <a:pt x="519" y="839"/>
                  <a:pt x="514" y="842"/>
                  <a:pt x="504" y="844"/>
                </a:cubicBezTo>
                <a:cubicBezTo>
                  <a:pt x="274" y="844"/>
                  <a:pt x="274" y="844"/>
                  <a:pt x="274" y="844"/>
                </a:cubicBezTo>
                <a:cubicBezTo>
                  <a:pt x="265" y="842"/>
                  <a:pt x="260" y="840"/>
                  <a:pt x="257" y="837"/>
                </a:cubicBezTo>
                <a:cubicBezTo>
                  <a:pt x="256" y="836"/>
                  <a:pt x="255" y="833"/>
                  <a:pt x="255" y="832"/>
                </a:cubicBezTo>
                <a:cubicBezTo>
                  <a:pt x="256" y="830"/>
                  <a:pt x="256" y="830"/>
                  <a:pt x="256" y="827"/>
                </a:cubicBezTo>
                <a:cubicBezTo>
                  <a:pt x="256" y="794"/>
                  <a:pt x="251" y="764"/>
                  <a:pt x="243" y="737"/>
                </a:cubicBezTo>
                <a:cubicBezTo>
                  <a:pt x="227" y="683"/>
                  <a:pt x="201" y="643"/>
                  <a:pt x="185" y="622"/>
                </a:cubicBezTo>
                <a:cubicBezTo>
                  <a:pt x="180" y="616"/>
                  <a:pt x="175" y="610"/>
                  <a:pt x="170" y="604"/>
                </a:cubicBezTo>
                <a:cubicBezTo>
                  <a:pt x="159" y="593"/>
                  <a:pt x="146" y="583"/>
                  <a:pt x="136" y="571"/>
                </a:cubicBezTo>
                <a:cubicBezTo>
                  <a:pt x="125" y="558"/>
                  <a:pt x="116" y="544"/>
                  <a:pt x="109" y="530"/>
                </a:cubicBezTo>
                <a:cubicBezTo>
                  <a:pt x="94" y="501"/>
                  <a:pt x="81" y="469"/>
                  <a:pt x="75" y="436"/>
                </a:cubicBezTo>
                <a:cubicBezTo>
                  <a:pt x="72" y="417"/>
                  <a:pt x="70" y="397"/>
                  <a:pt x="70" y="378"/>
                </a:cubicBezTo>
                <a:cubicBezTo>
                  <a:pt x="70" y="219"/>
                  <a:pt x="189" y="87"/>
                  <a:pt x="342" y="65"/>
                </a:cubicBezTo>
                <a:cubicBezTo>
                  <a:pt x="305" y="0"/>
                  <a:pt x="305" y="0"/>
                  <a:pt x="305" y="0"/>
                </a:cubicBezTo>
                <a:cubicBezTo>
                  <a:pt x="131" y="38"/>
                  <a:pt x="0" y="193"/>
                  <a:pt x="0" y="378"/>
                </a:cubicBezTo>
                <a:cubicBezTo>
                  <a:pt x="0" y="494"/>
                  <a:pt x="51" y="598"/>
                  <a:pt x="132" y="669"/>
                </a:cubicBezTo>
                <a:cubicBezTo>
                  <a:pt x="151" y="694"/>
                  <a:pt x="185" y="750"/>
                  <a:pt x="186" y="825"/>
                </a:cubicBezTo>
                <a:cubicBezTo>
                  <a:pt x="184" y="841"/>
                  <a:pt x="188" y="864"/>
                  <a:pt x="204" y="883"/>
                </a:cubicBezTo>
                <a:cubicBezTo>
                  <a:pt x="210" y="890"/>
                  <a:pt x="218" y="897"/>
                  <a:pt x="226" y="902"/>
                </a:cubicBezTo>
                <a:cubicBezTo>
                  <a:pt x="380" y="903"/>
                  <a:pt x="380" y="903"/>
                  <a:pt x="380" y="903"/>
                </a:cubicBezTo>
                <a:cubicBezTo>
                  <a:pt x="547" y="904"/>
                  <a:pt x="547" y="904"/>
                  <a:pt x="547" y="904"/>
                </a:cubicBezTo>
                <a:cubicBezTo>
                  <a:pt x="558" y="899"/>
                  <a:pt x="567" y="892"/>
                  <a:pt x="575" y="883"/>
                </a:cubicBezTo>
                <a:cubicBezTo>
                  <a:pt x="590" y="864"/>
                  <a:pt x="594" y="841"/>
                  <a:pt x="593" y="825"/>
                </a:cubicBezTo>
                <a:cubicBezTo>
                  <a:pt x="594" y="723"/>
                  <a:pt x="657" y="655"/>
                  <a:pt x="658" y="654"/>
                </a:cubicBezTo>
                <a:cubicBezTo>
                  <a:pt x="660" y="653"/>
                  <a:pt x="661" y="652"/>
                  <a:pt x="662" y="650"/>
                </a:cubicBezTo>
                <a:cubicBezTo>
                  <a:pt x="717" y="595"/>
                  <a:pt x="755" y="522"/>
                  <a:pt x="768" y="442"/>
                </a:cubicBezTo>
                <a:cubicBezTo>
                  <a:pt x="750" y="433"/>
                  <a:pt x="720" y="420"/>
                  <a:pt x="702" y="412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86" name="Freeform 33">
            <a:extLst>
              <a:ext uri="{FF2B5EF4-FFF2-40B4-BE49-F238E27FC236}">
                <a16:creationId xmlns:a16="http://schemas.microsoft.com/office/drawing/2014/main" id="{4D56D111-7C72-4BCD-A7F4-E4ED5191B8E3}"/>
              </a:ext>
            </a:extLst>
          </p:cNvPr>
          <p:cNvSpPr/>
          <p:nvPr/>
        </p:nvSpPr>
        <p:spPr bwMode="auto">
          <a:xfrm>
            <a:off x="7683278" y="2146322"/>
            <a:ext cx="704238" cy="298145"/>
          </a:xfrm>
          <a:custGeom>
            <a:avLst/>
            <a:gdLst>
              <a:gd name="T0" fmla="*/ 232 w 232"/>
              <a:gd name="T1" fmla="*/ 44 h 98"/>
              <a:gd name="T2" fmla="*/ 225 w 232"/>
              <a:gd name="T3" fmla="*/ 34 h 98"/>
              <a:gd name="T4" fmla="*/ 10 w 232"/>
              <a:gd name="T5" fmla="*/ 0 h 98"/>
              <a:gd name="T6" fmla="*/ 0 w 232"/>
              <a:gd name="T7" fmla="*/ 7 h 98"/>
              <a:gd name="T8" fmla="*/ 232 w 232"/>
              <a:gd name="T9" fmla="*/ 44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2" h="98">
                <a:moveTo>
                  <a:pt x="232" y="44"/>
                </a:moveTo>
                <a:cubicBezTo>
                  <a:pt x="225" y="34"/>
                  <a:pt x="225" y="34"/>
                  <a:pt x="225" y="34"/>
                </a:cubicBezTo>
                <a:cubicBezTo>
                  <a:pt x="157" y="84"/>
                  <a:pt x="60" y="69"/>
                  <a:pt x="10" y="0"/>
                </a:cubicBezTo>
                <a:cubicBezTo>
                  <a:pt x="0" y="7"/>
                  <a:pt x="0" y="7"/>
                  <a:pt x="0" y="7"/>
                </a:cubicBezTo>
                <a:cubicBezTo>
                  <a:pt x="54" y="81"/>
                  <a:pt x="158" y="98"/>
                  <a:pt x="232" y="44"/>
                </a:cubicBezTo>
                <a:close/>
              </a:path>
            </a:pathLst>
          </a:custGeom>
          <a:solidFill>
            <a:srgbClr val="32427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87" name="Freeform 34">
            <a:extLst>
              <a:ext uri="{FF2B5EF4-FFF2-40B4-BE49-F238E27FC236}">
                <a16:creationId xmlns:a16="http://schemas.microsoft.com/office/drawing/2014/main" id="{39931E1F-BD79-499D-8C9F-166DC55DBA0C}"/>
              </a:ext>
            </a:extLst>
          </p:cNvPr>
          <p:cNvSpPr/>
          <p:nvPr/>
        </p:nvSpPr>
        <p:spPr bwMode="auto">
          <a:xfrm>
            <a:off x="7672997" y="2130901"/>
            <a:ext cx="57830" cy="57830"/>
          </a:xfrm>
          <a:custGeom>
            <a:avLst/>
            <a:gdLst>
              <a:gd name="T0" fmla="*/ 45 w 45"/>
              <a:gd name="T1" fmla="*/ 12 h 45"/>
              <a:gd name="T2" fmla="*/ 3 w 45"/>
              <a:gd name="T3" fmla="*/ 0 h 45"/>
              <a:gd name="T4" fmla="*/ 0 w 45"/>
              <a:gd name="T5" fmla="*/ 45 h 45"/>
              <a:gd name="T6" fmla="*/ 45 w 45"/>
              <a:gd name="T7" fmla="*/ 12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45">
                <a:moveTo>
                  <a:pt x="45" y="12"/>
                </a:moveTo>
                <a:lnTo>
                  <a:pt x="3" y="0"/>
                </a:lnTo>
                <a:lnTo>
                  <a:pt x="0" y="45"/>
                </a:lnTo>
                <a:lnTo>
                  <a:pt x="45" y="12"/>
                </a:lnTo>
                <a:close/>
              </a:path>
            </a:pathLst>
          </a:custGeom>
          <a:solidFill>
            <a:srgbClr val="32427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88" name="Freeform 35">
            <a:extLst>
              <a:ext uri="{FF2B5EF4-FFF2-40B4-BE49-F238E27FC236}">
                <a16:creationId xmlns:a16="http://schemas.microsoft.com/office/drawing/2014/main" id="{0C4236C5-FA8B-49A8-96C2-E02C2674A831}"/>
              </a:ext>
            </a:extLst>
          </p:cNvPr>
          <p:cNvSpPr/>
          <p:nvPr/>
        </p:nvSpPr>
        <p:spPr bwMode="auto">
          <a:xfrm>
            <a:off x="10214937" y="3764271"/>
            <a:ext cx="602715" cy="449787"/>
          </a:xfrm>
          <a:custGeom>
            <a:avLst/>
            <a:gdLst>
              <a:gd name="T0" fmla="*/ 0 w 198"/>
              <a:gd name="T1" fmla="*/ 129 h 148"/>
              <a:gd name="T2" fmla="*/ 3 w 198"/>
              <a:gd name="T3" fmla="*/ 117 h 148"/>
              <a:gd name="T4" fmla="*/ 186 w 198"/>
              <a:gd name="T5" fmla="*/ 0 h 148"/>
              <a:gd name="T6" fmla="*/ 198 w 198"/>
              <a:gd name="T7" fmla="*/ 2 h 148"/>
              <a:gd name="T8" fmla="*/ 0 w 198"/>
              <a:gd name="T9" fmla="*/ 129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8" h="148">
                <a:moveTo>
                  <a:pt x="0" y="129"/>
                </a:moveTo>
                <a:cubicBezTo>
                  <a:pt x="3" y="117"/>
                  <a:pt x="3" y="117"/>
                  <a:pt x="3" y="117"/>
                </a:cubicBezTo>
                <a:cubicBezTo>
                  <a:pt x="86" y="135"/>
                  <a:pt x="168" y="83"/>
                  <a:pt x="186" y="0"/>
                </a:cubicBezTo>
                <a:cubicBezTo>
                  <a:pt x="198" y="2"/>
                  <a:pt x="198" y="2"/>
                  <a:pt x="198" y="2"/>
                </a:cubicBezTo>
                <a:cubicBezTo>
                  <a:pt x="178" y="92"/>
                  <a:pt x="90" y="148"/>
                  <a:pt x="0" y="129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89" name="Freeform 36">
            <a:extLst>
              <a:ext uri="{FF2B5EF4-FFF2-40B4-BE49-F238E27FC236}">
                <a16:creationId xmlns:a16="http://schemas.microsoft.com/office/drawing/2014/main" id="{194D4B69-A8BA-4539-BDB1-E8639D96BDFB}"/>
              </a:ext>
            </a:extLst>
          </p:cNvPr>
          <p:cNvSpPr/>
          <p:nvPr/>
        </p:nvSpPr>
        <p:spPr bwMode="auto">
          <a:xfrm>
            <a:off x="10764963" y="3733429"/>
            <a:ext cx="70681" cy="52689"/>
          </a:xfrm>
          <a:custGeom>
            <a:avLst/>
            <a:gdLst>
              <a:gd name="T0" fmla="*/ 0 w 55"/>
              <a:gd name="T1" fmla="*/ 29 h 41"/>
              <a:gd name="T2" fmla="*/ 34 w 55"/>
              <a:gd name="T3" fmla="*/ 0 h 41"/>
              <a:gd name="T4" fmla="*/ 55 w 55"/>
              <a:gd name="T5" fmla="*/ 41 h 41"/>
              <a:gd name="T6" fmla="*/ 0 w 55"/>
              <a:gd name="T7" fmla="*/ 29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" h="41">
                <a:moveTo>
                  <a:pt x="0" y="29"/>
                </a:moveTo>
                <a:lnTo>
                  <a:pt x="34" y="0"/>
                </a:lnTo>
                <a:lnTo>
                  <a:pt x="55" y="41"/>
                </a:lnTo>
                <a:lnTo>
                  <a:pt x="0" y="2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90" name="Oval 37">
            <a:extLst>
              <a:ext uri="{FF2B5EF4-FFF2-40B4-BE49-F238E27FC236}">
                <a16:creationId xmlns:a16="http://schemas.microsoft.com/office/drawing/2014/main" id="{7B0CE109-1B3A-4F1A-A2CD-E8E7F648B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90997" y="3980169"/>
            <a:ext cx="244171" cy="24288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91" name="Freeform 41">
            <a:extLst>
              <a:ext uri="{FF2B5EF4-FFF2-40B4-BE49-F238E27FC236}">
                <a16:creationId xmlns:a16="http://schemas.microsoft.com/office/drawing/2014/main" id="{F771A80F-0DED-42BD-A131-4C31E1FD2DBE}"/>
              </a:ext>
            </a:extLst>
          </p:cNvPr>
          <p:cNvSpPr/>
          <p:nvPr/>
        </p:nvSpPr>
        <p:spPr bwMode="auto">
          <a:xfrm>
            <a:off x="9513270" y="1158074"/>
            <a:ext cx="1100051" cy="1101336"/>
          </a:xfrm>
          <a:custGeom>
            <a:avLst/>
            <a:gdLst>
              <a:gd name="T0" fmla="*/ 362 w 362"/>
              <a:gd name="T1" fmla="*/ 362 h 362"/>
              <a:gd name="T2" fmla="*/ 346 w 362"/>
              <a:gd name="T3" fmla="*/ 362 h 362"/>
              <a:gd name="T4" fmla="*/ 0 w 362"/>
              <a:gd name="T5" fmla="*/ 16 h 362"/>
              <a:gd name="T6" fmla="*/ 0 w 362"/>
              <a:gd name="T7" fmla="*/ 0 h 362"/>
              <a:gd name="T8" fmla="*/ 362 w 362"/>
              <a:gd name="T9" fmla="*/ 362 h 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2" h="362">
                <a:moveTo>
                  <a:pt x="362" y="362"/>
                </a:moveTo>
                <a:cubicBezTo>
                  <a:pt x="346" y="362"/>
                  <a:pt x="346" y="362"/>
                  <a:pt x="346" y="362"/>
                </a:cubicBezTo>
                <a:cubicBezTo>
                  <a:pt x="346" y="171"/>
                  <a:pt x="191" y="16"/>
                  <a:pt x="0" y="16"/>
                </a:cubicBezTo>
                <a:cubicBezTo>
                  <a:pt x="0" y="0"/>
                  <a:pt x="0" y="0"/>
                  <a:pt x="0" y="0"/>
                </a:cubicBezTo>
                <a:cubicBezTo>
                  <a:pt x="200" y="0"/>
                  <a:pt x="362" y="162"/>
                  <a:pt x="362" y="362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92" name="Freeform 42">
            <a:extLst>
              <a:ext uri="{FF2B5EF4-FFF2-40B4-BE49-F238E27FC236}">
                <a16:creationId xmlns:a16="http://schemas.microsoft.com/office/drawing/2014/main" id="{BA97B632-942B-46BB-B2EC-6674F12392D1}"/>
              </a:ext>
            </a:extLst>
          </p:cNvPr>
          <p:cNvSpPr/>
          <p:nvPr/>
        </p:nvSpPr>
        <p:spPr bwMode="auto">
          <a:xfrm>
            <a:off x="9451585" y="1104100"/>
            <a:ext cx="100239" cy="154213"/>
          </a:xfrm>
          <a:custGeom>
            <a:avLst/>
            <a:gdLst>
              <a:gd name="T0" fmla="*/ 78 w 78"/>
              <a:gd name="T1" fmla="*/ 0 h 120"/>
              <a:gd name="T2" fmla="*/ 0 w 78"/>
              <a:gd name="T3" fmla="*/ 56 h 120"/>
              <a:gd name="T4" fmla="*/ 74 w 78"/>
              <a:gd name="T5" fmla="*/ 120 h 120"/>
              <a:gd name="T6" fmla="*/ 78 w 78"/>
              <a:gd name="T7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" h="120">
                <a:moveTo>
                  <a:pt x="78" y="0"/>
                </a:moveTo>
                <a:lnTo>
                  <a:pt x="0" y="56"/>
                </a:lnTo>
                <a:lnTo>
                  <a:pt x="74" y="120"/>
                </a:lnTo>
                <a:lnTo>
                  <a:pt x="78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93" name="Oval 43">
            <a:extLst>
              <a:ext uri="{FF2B5EF4-FFF2-40B4-BE49-F238E27FC236}">
                <a16:creationId xmlns:a16="http://schemas.microsoft.com/office/drawing/2014/main" id="{A5222A48-43EE-4DB0-9229-CE058AE1F0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21125" y="1344415"/>
            <a:ext cx="355974" cy="35854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94" name="TextBox 65">
            <a:extLst>
              <a:ext uri="{FF2B5EF4-FFF2-40B4-BE49-F238E27FC236}">
                <a16:creationId xmlns:a16="http://schemas.microsoft.com/office/drawing/2014/main" id="{F8C3892A-A5E2-4233-BEE6-2314F4D20830}"/>
              </a:ext>
            </a:extLst>
          </p:cNvPr>
          <p:cNvSpPr txBox="1"/>
          <p:nvPr/>
        </p:nvSpPr>
        <p:spPr>
          <a:xfrm>
            <a:off x="10072991" y="1364360"/>
            <a:ext cx="44196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02</a:t>
            </a:r>
          </a:p>
        </p:txBody>
      </p:sp>
      <p:sp>
        <p:nvSpPr>
          <p:cNvPr id="95" name="AutoShape 115">
            <a:extLst>
              <a:ext uri="{FF2B5EF4-FFF2-40B4-BE49-F238E27FC236}">
                <a16:creationId xmlns:a16="http://schemas.microsoft.com/office/drawing/2014/main" id="{7824BB80-23BE-4662-8932-346AF0F5C4B4}"/>
              </a:ext>
            </a:extLst>
          </p:cNvPr>
          <p:cNvSpPr>
            <a:spLocks noChangeAspect="1"/>
          </p:cNvSpPr>
          <p:nvPr/>
        </p:nvSpPr>
        <p:spPr bwMode="auto">
          <a:xfrm>
            <a:off x="8605355" y="3639561"/>
            <a:ext cx="496025" cy="49616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357" y="18801"/>
                </a:moveTo>
                <a:cubicBezTo>
                  <a:pt x="21518" y="18965"/>
                  <a:pt x="21599" y="19177"/>
                  <a:pt x="21599" y="19436"/>
                </a:cubicBezTo>
                <a:cubicBezTo>
                  <a:pt x="21599" y="19580"/>
                  <a:pt x="21518" y="19775"/>
                  <a:pt x="21357" y="20018"/>
                </a:cubicBezTo>
                <a:cubicBezTo>
                  <a:pt x="21193" y="20261"/>
                  <a:pt x="20989" y="20504"/>
                  <a:pt x="20746" y="20741"/>
                </a:cubicBezTo>
                <a:cubicBezTo>
                  <a:pt x="20503" y="20978"/>
                  <a:pt x="20260" y="21184"/>
                  <a:pt x="20023" y="21348"/>
                </a:cubicBezTo>
                <a:cubicBezTo>
                  <a:pt x="19783" y="21518"/>
                  <a:pt x="19593" y="21599"/>
                  <a:pt x="19447" y="21599"/>
                </a:cubicBezTo>
                <a:cubicBezTo>
                  <a:pt x="19189" y="21599"/>
                  <a:pt x="18975" y="21515"/>
                  <a:pt x="18811" y="21343"/>
                </a:cubicBezTo>
                <a:lnTo>
                  <a:pt x="13957" y="16502"/>
                </a:lnTo>
                <a:cubicBezTo>
                  <a:pt x="13217" y="16980"/>
                  <a:pt x="12428" y="17350"/>
                  <a:pt x="11589" y="17604"/>
                </a:cubicBezTo>
                <a:cubicBezTo>
                  <a:pt x="10750" y="17864"/>
                  <a:pt x="9891" y="17991"/>
                  <a:pt x="9007" y="17991"/>
                </a:cubicBezTo>
                <a:cubicBezTo>
                  <a:pt x="7769" y="17991"/>
                  <a:pt x="6608" y="17759"/>
                  <a:pt x="5517" y="17290"/>
                </a:cubicBezTo>
                <a:cubicBezTo>
                  <a:pt x="4427" y="16822"/>
                  <a:pt x="3469" y="16175"/>
                  <a:pt x="2644" y="15353"/>
                </a:cubicBezTo>
                <a:cubicBezTo>
                  <a:pt x="1816" y="14534"/>
                  <a:pt x="1172" y="13580"/>
                  <a:pt x="700" y="12487"/>
                </a:cubicBezTo>
                <a:cubicBezTo>
                  <a:pt x="231" y="11400"/>
                  <a:pt x="0" y="10236"/>
                  <a:pt x="0" y="8999"/>
                </a:cubicBezTo>
                <a:cubicBezTo>
                  <a:pt x="0" y="7768"/>
                  <a:pt x="231" y="6602"/>
                  <a:pt x="700" y="5515"/>
                </a:cubicBezTo>
                <a:cubicBezTo>
                  <a:pt x="1169" y="4422"/>
                  <a:pt x="1816" y="3467"/>
                  <a:pt x="2644" y="2645"/>
                </a:cubicBezTo>
                <a:cubicBezTo>
                  <a:pt x="3469" y="1827"/>
                  <a:pt x="4424" y="1180"/>
                  <a:pt x="5512" y="708"/>
                </a:cubicBezTo>
                <a:cubicBezTo>
                  <a:pt x="6600" y="237"/>
                  <a:pt x="7764" y="0"/>
                  <a:pt x="9007" y="0"/>
                </a:cubicBezTo>
                <a:cubicBezTo>
                  <a:pt x="10244" y="0"/>
                  <a:pt x="11403" y="237"/>
                  <a:pt x="12488" y="708"/>
                </a:cubicBezTo>
                <a:cubicBezTo>
                  <a:pt x="13573" y="1180"/>
                  <a:pt x="14530" y="1827"/>
                  <a:pt x="15358" y="2645"/>
                </a:cubicBezTo>
                <a:cubicBezTo>
                  <a:pt x="16183" y="3467"/>
                  <a:pt x="16830" y="4422"/>
                  <a:pt x="17299" y="5515"/>
                </a:cubicBezTo>
                <a:cubicBezTo>
                  <a:pt x="17768" y="6602"/>
                  <a:pt x="18003" y="7768"/>
                  <a:pt x="18003" y="8999"/>
                </a:cubicBezTo>
                <a:cubicBezTo>
                  <a:pt x="18003" y="9886"/>
                  <a:pt x="17873" y="10747"/>
                  <a:pt x="17616" y="11589"/>
                </a:cubicBezTo>
                <a:cubicBezTo>
                  <a:pt x="17359" y="12433"/>
                  <a:pt x="16991" y="13218"/>
                  <a:pt x="16514" y="13947"/>
                </a:cubicBezTo>
                <a:lnTo>
                  <a:pt x="21357" y="18801"/>
                </a:lnTo>
                <a:close/>
                <a:moveTo>
                  <a:pt x="3596" y="8999"/>
                </a:moveTo>
                <a:cubicBezTo>
                  <a:pt x="3596" y="9759"/>
                  <a:pt x="3740" y="10465"/>
                  <a:pt x="4028" y="11117"/>
                </a:cubicBezTo>
                <a:cubicBezTo>
                  <a:pt x="4317" y="11770"/>
                  <a:pt x="4707" y="12337"/>
                  <a:pt x="5193" y="12820"/>
                </a:cubicBezTo>
                <a:cubicBezTo>
                  <a:pt x="5679" y="13300"/>
                  <a:pt x="6252" y="13684"/>
                  <a:pt x="6908" y="13969"/>
                </a:cubicBezTo>
                <a:cubicBezTo>
                  <a:pt x="7566" y="14252"/>
                  <a:pt x="8264" y="14393"/>
                  <a:pt x="9004" y="14393"/>
                </a:cubicBezTo>
                <a:cubicBezTo>
                  <a:pt x="9744" y="14393"/>
                  <a:pt x="10439" y="14252"/>
                  <a:pt x="11092" y="13969"/>
                </a:cubicBezTo>
                <a:cubicBezTo>
                  <a:pt x="11745" y="13684"/>
                  <a:pt x="12318" y="13300"/>
                  <a:pt x="12801" y="12820"/>
                </a:cubicBezTo>
                <a:cubicBezTo>
                  <a:pt x="13290" y="12337"/>
                  <a:pt x="13677" y="11770"/>
                  <a:pt x="13965" y="11117"/>
                </a:cubicBezTo>
                <a:cubicBezTo>
                  <a:pt x="14254" y="10465"/>
                  <a:pt x="14398" y="9759"/>
                  <a:pt x="14398" y="8999"/>
                </a:cubicBezTo>
                <a:cubicBezTo>
                  <a:pt x="14398" y="8259"/>
                  <a:pt x="14254" y="7565"/>
                  <a:pt x="13965" y="6912"/>
                </a:cubicBezTo>
                <a:cubicBezTo>
                  <a:pt x="13674" y="6257"/>
                  <a:pt x="13290" y="5684"/>
                  <a:pt x="12801" y="5192"/>
                </a:cubicBezTo>
                <a:cubicBezTo>
                  <a:pt x="12315" y="4704"/>
                  <a:pt x="11745" y="4317"/>
                  <a:pt x="11092" y="4032"/>
                </a:cubicBezTo>
                <a:cubicBezTo>
                  <a:pt x="10439" y="3749"/>
                  <a:pt x="9741" y="3605"/>
                  <a:pt x="9004" y="3605"/>
                </a:cubicBezTo>
                <a:cubicBezTo>
                  <a:pt x="8267" y="3605"/>
                  <a:pt x="7566" y="3749"/>
                  <a:pt x="6908" y="4032"/>
                </a:cubicBezTo>
                <a:cubicBezTo>
                  <a:pt x="6252" y="4317"/>
                  <a:pt x="5676" y="4704"/>
                  <a:pt x="5193" y="5192"/>
                </a:cubicBezTo>
                <a:cubicBezTo>
                  <a:pt x="4707" y="5684"/>
                  <a:pt x="4317" y="6257"/>
                  <a:pt x="4028" y="6912"/>
                </a:cubicBezTo>
                <a:cubicBezTo>
                  <a:pt x="3740" y="7565"/>
                  <a:pt x="3596" y="8256"/>
                  <a:pt x="3596" y="8999"/>
                </a:cubicBezTo>
                <a:moveTo>
                  <a:pt x="9007" y="5591"/>
                </a:moveTo>
                <a:cubicBezTo>
                  <a:pt x="9185" y="5591"/>
                  <a:pt x="9343" y="5656"/>
                  <a:pt x="9473" y="5785"/>
                </a:cubicBezTo>
                <a:cubicBezTo>
                  <a:pt x="9603" y="5918"/>
                  <a:pt x="9668" y="6082"/>
                  <a:pt x="9668" y="6279"/>
                </a:cubicBezTo>
                <a:cubicBezTo>
                  <a:pt x="9668" y="6460"/>
                  <a:pt x="9603" y="6616"/>
                  <a:pt x="9473" y="6745"/>
                </a:cubicBezTo>
                <a:cubicBezTo>
                  <a:pt x="9343" y="6878"/>
                  <a:pt x="9185" y="6943"/>
                  <a:pt x="9007" y="6943"/>
                </a:cubicBezTo>
                <a:cubicBezTo>
                  <a:pt x="8439" y="6943"/>
                  <a:pt x="7953" y="7144"/>
                  <a:pt x="7552" y="7536"/>
                </a:cubicBezTo>
                <a:cubicBezTo>
                  <a:pt x="7151" y="7934"/>
                  <a:pt x="6950" y="8423"/>
                  <a:pt x="6950" y="8996"/>
                </a:cubicBezTo>
                <a:cubicBezTo>
                  <a:pt x="6950" y="9180"/>
                  <a:pt x="6885" y="9332"/>
                  <a:pt x="6755" y="9465"/>
                </a:cubicBezTo>
                <a:cubicBezTo>
                  <a:pt x="6622" y="9595"/>
                  <a:pt x="6467" y="9657"/>
                  <a:pt x="6289" y="9657"/>
                </a:cubicBezTo>
                <a:cubicBezTo>
                  <a:pt x="6080" y="9657"/>
                  <a:pt x="5913" y="9595"/>
                  <a:pt x="5786" y="9465"/>
                </a:cubicBezTo>
                <a:cubicBezTo>
                  <a:pt x="5659" y="9332"/>
                  <a:pt x="5599" y="9180"/>
                  <a:pt x="5599" y="8996"/>
                </a:cubicBezTo>
                <a:cubicBezTo>
                  <a:pt x="5599" y="8539"/>
                  <a:pt x="5684" y="8104"/>
                  <a:pt x="5862" y="7686"/>
                </a:cubicBezTo>
                <a:cubicBezTo>
                  <a:pt x="6037" y="7271"/>
                  <a:pt x="6280" y="6907"/>
                  <a:pt x="6597" y="6590"/>
                </a:cubicBezTo>
                <a:cubicBezTo>
                  <a:pt x="6905" y="6277"/>
                  <a:pt x="7264" y="6028"/>
                  <a:pt x="7676" y="5856"/>
                </a:cubicBezTo>
                <a:cubicBezTo>
                  <a:pt x="8086" y="5681"/>
                  <a:pt x="8529" y="5591"/>
                  <a:pt x="9007" y="5591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50789" tIns="50789" rIns="50789" bIns="50789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3600" b="0" i="0" u="none" strike="noStrike" kern="1200" cap="none" spc="0" normalizeH="0" baseline="0" noProof="0" dirty="0">
              <a:ln>
                <a:noFill/>
              </a:ln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ea typeface="+mn-ea"/>
              <a:cs typeface="Gill Sans" charset="0"/>
              <a:sym typeface="Gill Sans" charset="0"/>
            </a:endParaRPr>
          </a:p>
        </p:txBody>
      </p:sp>
      <p:sp>
        <p:nvSpPr>
          <p:cNvPr id="96" name="Freeform 290">
            <a:extLst>
              <a:ext uri="{FF2B5EF4-FFF2-40B4-BE49-F238E27FC236}">
                <a16:creationId xmlns:a16="http://schemas.microsoft.com/office/drawing/2014/main" id="{54C04167-4E6D-4BE4-9C13-CB9255EC005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90175" y="1747719"/>
            <a:ext cx="276540" cy="214190"/>
          </a:xfrm>
          <a:custGeom>
            <a:avLst/>
            <a:gdLst>
              <a:gd name="T0" fmla="*/ 995 w 996"/>
              <a:gd name="T1" fmla="*/ 409 h 770"/>
              <a:gd name="T2" fmla="*/ 836 w 996"/>
              <a:gd name="T3" fmla="*/ 409 h 770"/>
              <a:gd name="T4" fmla="*/ 543 w 996"/>
              <a:gd name="T5" fmla="*/ 192 h 770"/>
              <a:gd name="T6" fmla="*/ 384 w 996"/>
              <a:gd name="T7" fmla="*/ 275 h 770"/>
              <a:gd name="T8" fmla="*/ 360 w 996"/>
              <a:gd name="T9" fmla="*/ 158 h 770"/>
              <a:gd name="T10" fmla="*/ 702 w 996"/>
              <a:gd name="T11" fmla="*/ 33 h 770"/>
              <a:gd name="T12" fmla="*/ 836 w 996"/>
              <a:gd name="T13" fmla="*/ 133 h 770"/>
              <a:gd name="T14" fmla="*/ 334 w 996"/>
              <a:gd name="T15" fmla="*/ 626 h 770"/>
              <a:gd name="T16" fmla="*/ 276 w 996"/>
              <a:gd name="T17" fmla="*/ 551 h 770"/>
              <a:gd name="T18" fmla="*/ 209 w 996"/>
              <a:gd name="T19" fmla="*/ 484 h 770"/>
              <a:gd name="T20" fmla="*/ 109 w 996"/>
              <a:gd name="T21" fmla="*/ 434 h 770"/>
              <a:gd name="T22" fmla="*/ 159 w 996"/>
              <a:gd name="T23" fmla="*/ 535 h 770"/>
              <a:gd name="T24" fmla="*/ 226 w 996"/>
              <a:gd name="T25" fmla="*/ 602 h 770"/>
              <a:gd name="T26" fmla="*/ 293 w 996"/>
              <a:gd name="T27" fmla="*/ 668 h 770"/>
              <a:gd name="T28" fmla="*/ 393 w 996"/>
              <a:gd name="T29" fmla="*/ 727 h 770"/>
              <a:gd name="T30" fmla="*/ 334 w 996"/>
              <a:gd name="T31" fmla="*/ 626 h 770"/>
              <a:gd name="T32" fmla="*/ 594 w 996"/>
              <a:gd name="T33" fmla="*/ 267 h 770"/>
              <a:gd name="T34" fmla="*/ 443 w 996"/>
              <a:gd name="T35" fmla="*/ 301 h 770"/>
              <a:gd name="T36" fmla="*/ 284 w 996"/>
              <a:gd name="T37" fmla="*/ 217 h 770"/>
              <a:gd name="T38" fmla="*/ 460 w 996"/>
              <a:gd name="T39" fmla="*/ 50 h 770"/>
              <a:gd name="T40" fmla="*/ 184 w 996"/>
              <a:gd name="T41" fmla="*/ 100 h 770"/>
              <a:gd name="T42" fmla="*/ 0 w 996"/>
              <a:gd name="T43" fmla="*/ 66 h 770"/>
              <a:gd name="T44" fmla="*/ 50 w 996"/>
              <a:gd name="T45" fmla="*/ 443 h 770"/>
              <a:gd name="T46" fmla="*/ 234 w 996"/>
              <a:gd name="T47" fmla="*/ 392 h 770"/>
              <a:gd name="T48" fmla="*/ 293 w 996"/>
              <a:gd name="T49" fmla="*/ 468 h 770"/>
              <a:gd name="T50" fmla="*/ 360 w 996"/>
              <a:gd name="T51" fmla="*/ 535 h 770"/>
              <a:gd name="T52" fmla="*/ 426 w 996"/>
              <a:gd name="T53" fmla="*/ 610 h 770"/>
              <a:gd name="T54" fmla="*/ 477 w 996"/>
              <a:gd name="T55" fmla="*/ 727 h 770"/>
              <a:gd name="T56" fmla="*/ 543 w 996"/>
              <a:gd name="T57" fmla="*/ 660 h 770"/>
              <a:gd name="T58" fmla="*/ 485 w 996"/>
              <a:gd name="T59" fmla="*/ 585 h 770"/>
              <a:gd name="T60" fmla="*/ 569 w 996"/>
              <a:gd name="T61" fmla="*/ 668 h 770"/>
              <a:gd name="T62" fmla="*/ 627 w 996"/>
              <a:gd name="T63" fmla="*/ 602 h 770"/>
              <a:gd name="T64" fmla="*/ 652 w 996"/>
              <a:gd name="T65" fmla="*/ 610 h 770"/>
              <a:gd name="T66" fmla="*/ 719 w 996"/>
              <a:gd name="T67" fmla="*/ 543 h 770"/>
              <a:gd name="T68" fmla="*/ 727 w 996"/>
              <a:gd name="T69" fmla="*/ 526 h 770"/>
              <a:gd name="T70" fmla="*/ 786 w 996"/>
              <a:gd name="T71" fmla="*/ 535 h 770"/>
              <a:gd name="T72" fmla="*/ 786 w 996"/>
              <a:gd name="T73" fmla="*/ 468 h 7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96" h="770">
                <a:moveTo>
                  <a:pt x="995" y="100"/>
                </a:moveTo>
                <a:cubicBezTo>
                  <a:pt x="995" y="409"/>
                  <a:pt x="995" y="409"/>
                  <a:pt x="995" y="409"/>
                </a:cubicBezTo>
                <a:cubicBezTo>
                  <a:pt x="995" y="409"/>
                  <a:pt x="928" y="426"/>
                  <a:pt x="920" y="426"/>
                </a:cubicBezTo>
                <a:cubicBezTo>
                  <a:pt x="903" y="426"/>
                  <a:pt x="861" y="443"/>
                  <a:pt x="836" y="409"/>
                </a:cubicBezTo>
                <a:cubicBezTo>
                  <a:pt x="786" y="367"/>
                  <a:pt x="619" y="192"/>
                  <a:pt x="619" y="192"/>
                </a:cubicBezTo>
                <a:cubicBezTo>
                  <a:pt x="619" y="192"/>
                  <a:pt x="594" y="167"/>
                  <a:pt x="543" y="192"/>
                </a:cubicBezTo>
                <a:cubicBezTo>
                  <a:pt x="502" y="217"/>
                  <a:pt x="443" y="250"/>
                  <a:pt x="418" y="259"/>
                </a:cubicBezTo>
                <a:cubicBezTo>
                  <a:pt x="410" y="267"/>
                  <a:pt x="393" y="275"/>
                  <a:pt x="384" y="275"/>
                </a:cubicBezTo>
                <a:cubicBezTo>
                  <a:pt x="351" y="275"/>
                  <a:pt x="326" y="242"/>
                  <a:pt x="326" y="209"/>
                </a:cubicBezTo>
                <a:cubicBezTo>
                  <a:pt x="326" y="183"/>
                  <a:pt x="343" y="167"/>
                  <a:pt x="360" y="158"/>
                </a:cubicBezTo>
                <a:cubicBezTo>
                  <a:pt x="426" y="116"/>
                  <a:pt x="552" y="50"/>
                  <a:pt x="602" y="16"/>
                </a:cubicBezTo>
                <a:cubicBezTo>
                  <a:pt x="635" y="0"/>
                  <a:pt x="652" y="0"/>
                  <a:pt x="702" y="33"/>
                </a:cubicBezTo>
                <a:cubicBezTo>
                  <a:pt x="752" y="83"/>
                  <a:pt x="803" y="125"/>
                  <a:pt x="803" y="125"/>
                </a:cubicBezTo>
                <a:cubicBezTo>
                  <a:pt x="803" y="125"/>
                  <a:pt x="819" y="133"/>
                  <a:pt x="836" y="133"/>
                </a:cubicBezTo>
                <a:cubicBezTo>
                  <a:pt x="878" y="125"/>
                  <a:pt x="995" y="100"/>
                  <a:pt x="995" y="100"/>
                </a:cubicBezTo>
                <a:close/>
                <a:moveTo>
                  <a:pt x="334" y="626"/>
                </a:moveTo>
                <a:cubicBezTo>
                  <a:pt x="343" y="610"/>
                  <a:pt x="343" y="585"/>
                  <a:pt x="326" y="568"/>
                </a:cubicBezTo>
                <a:cubicBezTo>
                  <a:pt x="309" y="551"/>
                  <a:pt x="293" y="551"/>
                  <a:pt x="276" y="551"/>
                </a:cubicBezTo>
                <a:cubicBezTo>
                  <a:pt x="276" y="535"/>
                  <a:pt x="276" y="510"/>
                  <a:pt x="259" y="501"/>
                </a:cubicBezTo>
                <a:cubicBezTo>
                  <a:pt x="251" y="484"/>
                  <a:pt x="226" y="476"/>
                  <a:pt x="209" y="484"/>
                </a:cubicBezTo>
                <a:cubicBezTo>
                  <a:pt x="217" y="468"/>
                  <a:pt x="209" y="443"/>
                  <a:pt x="201" y="426"/>
                </a:cubicBezTo>
                <a:cubicBezTo>
                  <a:pt x="176" y="401"/>
                  <a:pt x="134" y="409"/>
                  <a:pt x="109" y="434"/>
                </a:cubicBezTo>
                <a:cubicBezTo>
                  <a:pt x="92" y="451"/>
                  <a:pt x="75" y="501"/>
                  <a:pt x="92" y="526"/>
                </a:cubicBezTo>
                <a:cubicBezTo>
                  <a:pt x="117" y="551"/>
                  <a:pt x="142" y="535"/>
                  <a:pt x="159" y="535"/>
                </a:cubicBezTo>
                <a:cubicBezTo>
                  <a:pt x="159" y="551"/>
                  <a:pt x="142" y="568"/>
                  <a:pt x="159" y="593"/>
                </a:cubicBezTo>
                <a:cubicBezTo>
                  <a:pt x="176" y="618"/>
                  <a:pt x="209" y="602"/>
                  <a:pt x="226" y="602"/>
                </a:cubicBezTo>
                <a:cubicBezTo>
                  <a:pt x="217" y="618"/>
                  <a:pt x="201" y="643"/>
                  <a:pt x="226" y="668"/>
                </a:cubicBezTo>
                <a:cubicBezTo>
                  <a:pt x="242" y="685"/>
                  <a:pt x="276" y="677"/>
                  <a:pt x="293" y="668"/>
                </a:cubicBezTo>
                <a:cubicBezTo>
                  <a:pt x="284" y="693"/>
                  <a:pt x="268" y="710"/>
                  <a:pt x="293" y="744"/>
                </a:cubicBezTo>
                <a:cubicBezTo>
                  <a:pt x="318" y="769"/>
                  <a:pt x="368" y="752"/>
                  <a:pt x="393" y="727"/>
                </a:cubicBezTo>
                <a:cubicBezTo>
                  <a:pt x="418" y="702"/>
                  <a:pt x="418" y="668"/>
                  <a:pt x="393" y="643"/>
                </a:cubicBezTo>
                <a:cubicBezTo>
                  <a:pt x="376" y="626"/>
                  <a:pt x="360" y="626"/>
                  <a:pt x="334" y="626"/>
                </a:cubicBezTo>
                <a:close/>
                <a:moveTo>
                  <a:pt x="786" y="468"/>
                </a:moveTo>
                <a:cubicBezTo>
                  <a:pt x="610" y="284"/>
                  <a:pt x="694" y="367"/>
                  <a:pt x="594" y="267"/>
                </a:cubicBezTo>
                <a:cubicBezTo>
                  <a:pt x="594" y="267"/>
                  <a:pt x="569" y="234"/>
                  <a:pt x="527" y="259"/>
                </a:cubicBezTo>
                <a:cubicBezTo>
                  <a:pt x="502" y="267"/>
                  <a:pt x="468" y="284"/>
                  <a:pt x="443" y="301"/>
                </a:cubicBezTo>
                <a:cubicBezTo>
                  <a:pt x="418" y="309"/>
                  <a:pt x="393" y="317"/>
                  <a:pt x="384" y="317"/>
                </a:cubicBezTo>
                <a:cubicBezTo>
                  <a:pt x="326" y="317"/>
                  <a:pt x="284" y="267"/>
                  <a:pt x="284" y="217"/>
                </a:cubicBezTo>
                <a:cubicBezTo>
                  <a:pt x="284" y="175"/>
                  <a:pt x="301" y="142"/>
                  <a:pt x="334" y="125"/>
                </a:cubicBezTo>
                <a:cubicBezTo>
                  <a:pt x="368" y="100"/>
                  <a:pt x="460" y="50"/>
                  <a:pt x="460" y="50"/>
                </a:cubicBezTo>
                <a:cubicBezTo>
                  <a:pt x="460" y="50"/>
                  <a:pt x="435" y="8"/>
                  <a:pt x="376" y="8"/>
                </a:cubicBezTo>
                <a:cubicBezTo>
                  <a:pt x="309" y="8"/>
                  <a:pt x="184" y="100"/>
                  <a:pt x="184" y="100"/>
                </a:cubicBezTo>
                <a:cubicBezTo>
                  <a:pt x="184" y="100"/>
                  <a:pt x="150" y="116"/>
                  <a:pt x="100" y="100"/>
                </a:cubicBezTo>
                <a:cubicBezTo>
                  <a:pt x="0" y="66"/>
                  <a:pt x="0" y="66"/>
                  <a:pt x="0" y="66"/>
                </a:cubicBezTo>
                <a:cubicBezTo>
                  <a:pt x="0" y="426"/>
                  <a:pt x="0" y="426"/>
                  <a:pt x="0" y="426"/>
                </a:cubicBezTo>
                <a:cubicBezTo>
                  <a:pt x="0" y="426"/>
                  <a:pt x="25" y="434"/>
                  <a:pt x="50" y="443"/>
                </a:cubicBezTo>
                <a:cubicBezTo>
                  <a:pt x="59" y="426"/>
                  <a:pt x="67" y="409"/>
                  <a:pt x="83" y="392"/>
                </a:cubicBezTo>
                <a:cubicBezTo>
                  <a:pt x="125" y="351"/>
                  <a:pt x="192" y="351"/>
                  <a:pt x="234" y="392"/>
                </a:cubicBezTo>
                <a:cubicBezTo>
                  <a:pt x="242" y="409"/>
                  <a:pt x="251" y="417"/>
                  <a:pt x="251" y="434"/>
                </a:cubicBezTo>
                <a:cubicBezTo>
                  <a:pt x="268" y="443"/>
                  <a:pt x="284" y="451"/>
                  <a:pt x="293" y="468"/>
                </a:cubicBezTo>
                <a:cubicBezTo>
                  <a:pt x="309" y="476"/>
                  <a:pt x="318" y="493"/>
                  <a:pt x="318" y="510"/>
                </a:cubicBezTo>
                <a:cubicBezTo>
                  <a:pt x="334" y="510"/>
                  <a:pt x="351" y="518"/>
                  <a:pt x="360" y="535"/>
                </a:cubicBezTo>
                <a:cubicBezTo>
                  <a:pt x="376" y="551"/>
                  <a:pt x="384" y="568"/>
                  <a:pt x="384" y="585"/>
                </a:cubicBezTo>
                <a:cubicBezTo>
                  <a:pt x="401" y="585"/>
                  <a:pt x="418" y="593"/>
                  <a:pt x="426" y="610"/>
                </a:cubicBezTo>
                <a:cubicBezTo>
                  <a:pt x="451" y="635"/>
                  <a:pt x="460" y="668"/>
                  <a:pt x="451" y="702"/>
                </a:cubicBezTo>
                <a:cubicBezTo>
                  <a:pt x="460" y="702"/>
                  <a:pt x="468" y="718"/>
                  <a:pt x="477" y="727"/>
                </a:cubicBezTo>
                <a:cubicBezTo>
                  <a:pt x="493" y="744"/>
                  <a:pt x="527" y="744"/>
                  <a:pt x="543" y="727"/>
                </a:cubicBezTo>
                <a:cubicBezTo>
                  <a:pt x="560" y="710"/>
                  <a:pt x="560" y="677"/>
                  <a:pt x="543" y="660"/>
                </a:cubicBezTo>
                <a:lnTo>
                  <a:pt x="535" y="660"/>
                </a:lnTo>
                <a:cubicBezTo>
                  <a:pt x="485" y="602"/>
                  <a:pt x="477" y="593"/>
                  <a:pt x="485" y="585"/>
                </a:cubicBezTo>
                <a:cubicBezTo>
                  <a:pt x="493" y="585"/>
                  <a:pt x="502" y="593"/>
                  <a:pt x="560" y="660"/>
                </a:cubicBezTo>
                <a:cubicBezTo>
                  <a:pt x="569" y="668"/>
                  <a:pt x="569" y="668"/>
                  <a:pt x="569" y="668"/>
                </a:cubicBezTo>
                <a:cubicBezTo>
                  <a:pt x="585" y="685"/>
                  <a:pt x="610" y="685"/>
                  <a:pt x="627" y="668"/>
                </a:cubicBezTo>
                <a:cubicBezTo>
                  <a:pt x="644" y="652"/>
                  <a:pt x="644" y="618"/>
                  <a:pt x="627" y="602"/>
                </a:cubicBezTo>
                <a:cubicBezTo>
                  <a:pt x="569" y="535"/>
                  <a:pt x="560" y="526"/>
                  <a:pt x="560" y="518"/>
                </a:cubicBezTo>
                <a:cubicBezTo>
                  <a:pt x="569" y="518"/>
                  <a:pt x="594" y="551"/>
                  <a:pt x="652" y="610"/>
                </a:cubicBezTo>
                <a:cubicBezTo>
                  <a:pt x="669" y="626"/>
                  <a:pt x="702" y="626"/>
                  <a:pt x="719" y="610"/>
                </a:cubicBezTo>
                <a:cubicBezTo>
                  <a:pt x="727" y="593"/>
                  <a:pt x="736" y="568"/>
                  <a:pt x="719" y="543"/>
                </a:cubicBezTo>
                <a:cubicBezTo>
                  <a:pt x="644" y="468"/>
                  <a:pt x="644" y="468"/>
                  <a:pt x="652" y="459"/>
                </a:cubicBezTo>
                <a:lnTo>
                  <a:pt x="727" y="526"/>
                </a:lnTo>
                <a:cubicBezTo>
                  <a:pt x="727" y="535"/>
                  <a:pt x="727" y="535"/>
                  <a:pt x="727" y="535"/>
                </a:cubicBezTo>
                <a:cubicBezTo>
                  <a:pt x="744" y="551"/>
                  <a:pt x="769" y="551"/>
                  <a:pt x="786" y="535"/>
                </a:cubicBezTo>
                <a:cubicBezTo>
                  <a:pt x="803" y="510"/>
                  <a:pt x="803" y="484"/>
                  <a:pt x="786" y="468"/>
                </a:cubicBezTo>
                <a:close/>
                <a:moveTo>
                  <a:pt x="786" y="468"/>
                </a:moveTo>
                <a:lnTo>
                  <a:pt x="786" y="46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182843" tIns="91422" rIns="182843" bIns="91422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97" name="Group 4700">
            <a:extLst>
              <a:ext uri="{FF2B5EF4-FFF2-40B4-BE49-F238E27FC236}">
                <a16:creationId xmlns:a16="http://schemas.microsoft.com/office/drawing/2014/main" id="{AC83998F-9417-4265-BA42-80DC19327B7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207779" y="1963777"/>
            <a:ext cx="619319" cy="619480"/>
            <a:chOff x="3062288" y="3998912"/>
            <a:chExt cx="412750" cy="412750"/>
          </a:xfrm>
          <a:solidFill>
            <a:schemeClr val="bg1"/>
          </a:solidFill>
        </p:grpSpPr>
        <p:sp>
          <p:nvSpPr>
            <p:cNvPr id="98" name="Freeform 408">
              <a:extLst>
                <a:ext uri="{FF2B5EF4-FFF2-40B4-BE49-F238E27FC236}">
                  <a16:creationId xmlns:a16="http://schemas.microsoft.com/office/drawing/2014/main" id="{5AEC7A28-5C2C-4A2E-983A-2B544E9271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2288" y="3998912"/>
              <a:ext cx="328612" cy="315912"/>
            </a:xfrm>
            <a:custGeom>
              <a:avLst/>
              <a:gdLst>
                <a:gd name="T0" fmla="*/ 911 w 912"/>
                <a:gd name="T1" fmla="*/ 242 h 879"/>
                <a:gd name="T2" fmla="*/ 594 w 912"/>
                <a:gd name="T3" fmla="*/ 33 h 879"/>
                <a:gd name="T4" fmla="*/ 75 w 912"/>
                <a:gd name="T5" fmla="*/ 435 h 879"/>
                <a:gd name="T6" fmla="*/ 242 w 912"/>
                <a:gd name="T7" fmla="*/ 878 h 879"/>
                <a:gd name="T8" fmla="*/ 343 w 912"/>
                <a:gd name="T9" fmla="*/ 819 h 879"/>
                <a:gd name="T10" fmla="*/ 911 w 912"/>
                <a:gd name="T11" fmla="*/ 242 h 879"/>
                <a:gd name="T12" fmla="*/ 451 w 912"/>
                <a:gd name="T13" fmla="*/ 226 h 879"/>
                <a:gd name="T14" fmla="*/ 577 w 912"/>
                <a:gd name="T15" fmla="*/ 125 h 879"/>
                <a:gd name="T16" fmla="*/ 669 w 912"/>
                <a:gd name="T17" fmla="*/ 251 h 879"/>
                <a:gd name="T18" fmla="*/ 543 w 912"/>
                <a:gd name="T19" fmla="*/ 351 h 879"/>
                <a:gd name="T20" fmla="*/ 451 w 912"/>
                <a:gd name="T21" fmla="*/ 226 h 879"/>
                <a:gd name="T22" fmla="*/ 226 w 912"/>
                <a:gd name="T23" fmla="*/ 343 h 879"/>
                <a:gd name="T24" fmla="*/ 318 w 912"/>
                <a:gd name="T25" fmla="*/ 276 h 879"/>
                <a:gd name="T26" fmla="*/ 385 w 912"/>
                <a:gd name="T27" fmla="*/ 368 h 879"/>
                <a:gd name="T28" fmla="*/ 293 w 912"/>
                <a:gd name="T29" fmla="*/ 435 h 879"/>
                <a:gd name="T30" fmla="*/ 226 w 912"/>
                <a:gd name="T31" fmla="*/ 343 h 879"/>
                <a:gd name="T32" fmla="*/ 251 w 912"/>
                <a:gd name="T33" fmla="*/ 710 h 879"/>
                <a:gd name="T34" fmla="*/ 176 w 912"/>
                <a:gd name="T35" fmla="*/ 618 h 879"/>
                <a:gd name="T36" fmla="*/ 267 w 912"/>
                <a:gd name="T37" fmla="*/ 552 h 879"/>
                <a:gd name="T38" fmla="*/ 343 w 912"/>
                <a:gd name="T39" fmla="*/ 644 h 879"/>
                <a:gd name="T40" fmla="*/ 251 w 912"/>
                <a:gd name="T41" fmla="*/ 710 h 879"/>
                <a:gd name="T42" fmla="*/ 251 w 912"/>
                <a:gd name="T43" fmla="*/ 710 h 879"/>
                <a:gd name="T44" fmla="*/ 251 w 912"/>
                <a:gd name="T45" fmla="*/ 710 h 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12" h="879">
                  <a:moveTo>
                    <a:pt x="911" y="242"/>
                  </a:moveTo>
                  <a:cubicBezTo>
                    <a:pt x="844" y="134"/>
                    <a:pt x="727" y="50"/>
                    <a:pt x="594" y="33"/>
                  </a:cubicBezTo>
                  <a:cubicBezTo>
                    <a:pt x="343" y="0"/>
                    <a:pt x="134" y="184"/>
                    <a:pt x="75" y="435"/>
                  </a:cubicBezTo>
                  <a:cubicBezTo>
                    <a:pt x="0" y="761"/>
                    <a:pt x="84" y="869"/>
                    <a:pt x="242" y="878"/>
                  </a:cubicBezTo>
                  <a:cubicBezTo>
                    <a:pt x="267" y="853"/>
                    <a:pt x="309" y="828"/>
                    <a:pt x="343" y="819"/>
                  </a:cubicBezTo>
                  <a:lnTo>
                    <a:pt x="911" y="242"/>
                  </a:lnTo>
                  <a:close/>
                  <a:moveTo>
                    <a:pt x="451" y="226"/>
                  </a:moveTo>
                  <a:cubicBezTo>
                    <a:pt x="460" y="167"/>
                    <a:pt x="518" y="117"/>
                    <a:pt x="577" y="125"/>
                  </a:cubicBezTo>
                  <a:cubicBezTo>
                    <a:pt x="635" y="134"/>
                    <a:pt x="677" y="192"/>
                    <a:pt x="669" y="251"/>
                  </a:cubicBezTo>
                  <a:cubicBezTo>
                    <a:pt x="660" y="317"/>
                    <a:pt x="610" y="359"/>
                    <a:pt x="543" y="351"/>
                  </a:cubicBezTo>
                  <a:cubicBezTo>
                    <a:pt x="485" y="343"/>
                    <a:pt x="443" y="284"/>
                    <a:pt x="451" y="226"/>
                  </a:cubicBezTo>
                  <a:close/>
                  <a:moveTo>
                    <a:pt x="226" y="343"/>
                  </a:moveTo>
                  <a:cubicBezTo>
                    <a:pt x="226" y="301"/>
                    <a:pt x="267" y="267"/>
                    <a:pt x="318" y="276"/>
                  </a:cubicBezTo>
                  <a:cubicBezTo>
                    <a:pt x="359" y="284"/>
                    <a:pt x="393" y="326"/>
                    <a:pt x="385" y="368"/>
                  </a:cubicBezTo>
                  <a:cubicBezTo>
                    <a:pt x="376" y="409"/>
                    <a:pt x="334" y="443"/>
                    <a:pt x="293" y="435"/>
                  </a:cubicBezTo>
                  <a:cubicBezTo>
                    <a:pt x="251" y="435"/>
                    <a:pt x="217" y="393"/>
                    <a:pt x="226" y="343"/>
                  </a:cubicBezTo>
                  <a:close/>
                  <a:moveTo>
                    <a:pt x="251" y="710"/>
                  </a:moveTo>
                  <a:cubicBezTo>
                    <a:pt x="200" y="710"/>
                    <a:pt x="167" y="669"/>
                    <a:pt x="176" y="618"/>
                  </a:cubicBezTo>
                  <a:cubicBezTo>
                    <a:pt x="184" y="577"/>
                    <a:pt x="226" y="543"/>
                    <a:pt x="267" y="552"/>
                  </a:cubicBezTo>
                  <a:cubicBezTo>
                    <a:pt x="318" y="560"/>
                    <a:pt x="343" y="602"/>
                    <a:pt x="343" y="644"/>
                  </a:cubicBezTo>
                  <a:cubicBezTo>
                    <a:pt x="334" y="685"/>
                    <a:pt x="293" y="719"/>
                    <a:pt x="251" y="710"/>
                  </a:cubicBezTo>
                  <a:close/>
                  <a:moveTo>
                    <a:pt x="251" y="710"/>
                  </a:moveTo>
                  <a:lnTo>
                    <a:pt x="251" y="71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9" name="Freeform 409">
              <a:extLst>
                <a:ext uri="{FF2B5EF4-FFF2-40B4-BE49-F238E27FC236}">
                  <a16:creationId xmlns:a16="http://schemas.microsoft.com/office/drawing/2014/main" id="{0FB5366D-CF7B-49F4-AC3E-E8B2F04B81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0250" y="4052887"/>
              <a:ext cx="204788" cy="223837"/>
            </a:xfrm>
            <a:custGeom>
              <a:avLst/>
              <a:gdLst>
                <a:gd name="T0" fmla="*/ 142 w 569"/>
                <a:gd name="T1" fmla="*/ 619 h 620"/>
                <a:gd name="T2" fmla="*/ 150 w 569"/>
                <a:gd name="T3" fmla="*/ 611 h 620"/>
                <a:gd name="T4" fmla="*/ 568 w 569"/>
                <a:gd name="T5" fmla="*/ 67 h 620"/>
                <a:gd name="T6" fmla="*/ 543 w 569"/>
                <a:gd name="T7" fmla="*/ 25 h 620"/>
                <a:gd name="T8" fmla="*/ 493 w 569"/>
                <a:gd name="T9" fmla="*/ 17 h 620"/>
                <a:gd name="T10" fmla="*/ 8 w 569"/>
                <a:gd name="T11" fmla="*/ 485 h 620"/>
                <a:gd name="T12" fmla="*/ 0 w 569"/>
                <a:gd name="T13" fmla="*/ 494 h 620"/>
                <a:gd name="T14" fmla="*/ 142 w 569"/>
                <a:gd name="T15" fmla="*/ 619 h 620"/>
                <a:gd name="T16" fmla="*/ 142 w 569"/>
                <a:gd name="T17" fmla="*/ 619 h 620"/>
                <a:gd name="T18" fmla="*/ 142 w 569"/>
                <a:gd name="T19" fmla="*/ 61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9" h="620">
                  <a:moveTo>
                    <a:pt x="142" y="619"/>
                  </a:moveTo>
                  <a:cubicBezTo>
                    <a:pt x="150" y="611"/>
                    <a:pt x="150" y="611"/>
                    <a:pt x="150" y="611"/>
                  </a:cubicBezTo>
                  <a:cubicBezTo>
                    <a:pt x="568" y="67"/>
                    <a:pt x="568" y="67"/>
                    <a:pt x="568" y="67"/>
                  </a:cubicBezTo>
                  <a:cubicBezTo>
                    <a:pt x="568" y="59"/>
                    <a:pt x="560" y="42"/>
                    <a:pt x="543" y="25"/>
                  </a:cubicBezTo>
                  <a:cubicBezTo>
                    <a:pt x="518" y="0"/>
                    <a:pt x="493" y="17"/>
                    <a:pt x="493" y="17"/>
                  </a:cubicBezTo>
                  <a:cubicBezTo>
                    <a:pt x="8" y="485"/>
                    <a:pt x="8" y="485"/>
                    <a:pt x="8" y="485"/>
                  </a:cubicBezTo>
                  <a:cubicBezTo>
                    <a:pt x="0" y="494"/>
                    <a:pt x="0" y="494"/>
                    <a:pt x="0" y="494"/>
                  </a:cubicBezTo>
                  <a:lnTo>
                    <a:pt x="142" y="619"/>
                  </a:lnTo>
                  <a:close/>
                  <a:moveTo>
                    <a:pt x="142" y="619"/>
                  </a:moveTo>
                  <a:lnTo>
                    <a:pt x="142" y="61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0" name="Freeform 410">
              <a:extLst>
                <a:ext uri="{FF2B5EF4-FFF2-40B4-BE49-F238E27FC236}">
                  <a16:creationId xmlns:a16="http://schemas.microsoft.com/office/drawing/2014/main" id="{D8FF91D4-4DB2-4263-83E3-934B5EE39E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9925" y="4241799"/>
              <a:ext cx="103188" cy="103188"/>
            </a:xfrm>
            <a:custGeom>
              <a:avLst/>
              <a:gdLst>
                <a:gd name="T0" fmla="*/ 143 w 286"/>
                <a:gd name="T1" fmla="*/ 284 h 285"/>
                <a:gd name="T2" fmla="*/ 151 w 286"/>
                <a:gd name="T3" fmla="*/ 268 h 285"/>
                <a:gd name="T4" fmla="*/ 285 w 286"/>
                <a:gd name="T5" fmla="*/ 125 h 285"/>
                <a:gd name="T6" fmla="*/ 143 w 286"/>
                <a:gd name="T7" fmla="*/ 0 h 285"/>
                <a:gd name="T8" fmla="*/ 9 w 286"/>
                <a:gd name="T9" fmla="*/ 142 h 285"/>
                <a:gd name="T10" fmla="*/ 0 w 286"/>
                <a:gd name="T11" fmla="*/ 151 h 285"/>
                <a:gd name="T12" fmla="*/ 143 w 286"/>
                <a:gd name="T13" fmla="*/ 284 h 285"/>
                <a:gd name="T14" fmla="*/ 59 w 286"/>
                <a:gd name="T15" fmla="*/ 134 h 285"/>
                <a:gd name="T16" fmla="*/ 126 w 286"/>
                <a:gd name="T17" fmla="*/ 59 h 285"/>
                <a:gd name="T18" fmla="*/ 151 w 286"/>
                <a:gd name="T19" fmla="*/ 59 h 285"/>
                <a:gd name="T20" fmla="*/ 159 w 286"/>
                <a:gd name="T21" fmla="*/ 67 h 285"/>
                <a:gd name="T22" fmla="*/ 159 w 286"/>
                <a:gd name="T23" fmla="*/ 75 h 285"/>
                <a:gd name="T24" fmla="*/ 159 w 286"/>
                <a:gd name="T25" fmla="*/ 92 h 285"/>
                <a:gd name="T26" fmla="*/ 92 w 286"/>
                <a:gd name="T27" fmla="*/ 159 h 285"/>
                <a:gd name="T28" fmla="*/ 68 w 286"/>
                <a:gd name="T29" fmla="*/ 167 h 285"/>
                <a:gd name="T30" fmla="*/ 59 w 286"/>
                <a:gd name="T31" fmla="*/ 159 h 285"/>
                <a:gd name="T32" fmla="*/ 59 w 286"/>
                <a:gd name="T33" fmla="*/ 142 h 285"/>
                <a:gd name="T34" fmla="*/ 59 w 286"/>
                <a:gd name="T35" fmla="*/ 134 h 285"/>
                <a:gd name="T36" fmla="*/ 59 w 286"/>
                <a:gd name="T37" fmla="*/ 134 h 285"/>
                <a:gd name="T38" fmla="*/ 59 w 286"/>
                <a:gd name="T39" fmla="*/ 134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6" h="285">
                  <a:moveTo>
                    <a:pt x="143" y="284"/>
                  </a:moveTo>
                  <a:cubicBezTo>
                    <a:pt x="151" y="268"/>
                    <a:pt x="151" y="268"/>
                    <a:pt x="151" y="268"/>
                  </a:cubicBezTo>
                  <a:cubicBezTo>
                    <a:pt x="285" y="125"/>
                    <a:pt x="285" y="125"/>
                    <a:pt x="285" y="125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9" y="142"/>
                    <a:pt x="9" y="142"/>
                    <a:pt x="9" y="142"/>
                  </a:cubicBezTo>
                  <a:cubicBezTo>
                    <a:pt x="0" y="151"/>
                    <a:pt x="0" y="151"/>
                    <a:pt x="0" y="151"/>
                  </a:cubicBezTo>
                  <a:lnTo>
                    <a:pt x="143" y="284"/>
                  </a:lnTo>
                  <a:close/>
                  <a:moveTo>
                    <a:pt x="59" y="134"/>
                  </a:moveTo>
                  <a:cubicBezTo>
                    <a:pt x="126" y="59"/>
                    <a:pt x="126" y="59"/>
                    <a:pt x="126" y="59"/>
                  </a:cubicBezTo>
                  <a:cubicBezTo>
                    <a:pt x="134" y="50"/>
                    <a:pt x="143" y="50"/>
                    <a:pt x="151" y="59"/>
                  </a:cubicBezTo>
                  <a:cubicBezTo>
                    <a:pt x="159" y="67"/>
                    <a:pt x="159" y="67"/>
                    <a:pt x="159" y="67"/>
                  </a:cubicBezTo>
                  <a:lnTo>
                    <a:pt x="159" y="75"/>
                  </a:lnTo>
                  <a:cubicBezTo>
                    <a:pt x="159" y="84"/>
                    <a:pt x="159" y="84"/>
                    <a:pt x="159" y="92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4" y="167"/>
                    <a:pt x="76" y="167"/>
                    <a:pt x="68" y="167"/>
                  </a:cubicBezTo>
                  <a:cubicBezTo>
                    <a:pt x="59" y="159"/>
                    <a:pt x="59" y="159"/>
                    <a:pt x="59" y="159"/>
                  </a:cubicBezTo>
                  <a:cubicBezTo>
                    <a:pt x="59" y="151"/>
                    <a:pt x="59" y="151"/>
                    <a:pt x="59" y="142"/>
                  </a:cubicBezTo>
                  <a:lnTo>
                    <a:pt x="59" y="134"/>
                  </a:lnTo>
                  <a:close/>
                  <a:moveTo>
                    <a:pt x="59" y="134"/>
                  </a:moveTo>
                  <a:lnTo>
                    <a:pt x="59" y="13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1" name="Freeform 411">
              <a:extLst>
                <a:ext uri="{FF2B5EF4-FFF2-40B4-BE49-F238E27FC236}">
                  <a16:creationId xmlns:a16="http://schemas.microsoft.com/office/drawing/2014/main" id="{5C99B1A8-ED99-4081-B5D7-D3CAED28F0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2613" y="4308474"/>
              <a:ext cx="127000" cy="103188"/>
            </a:xfrm>
            <a:custGeom>
              <a:avLst/>
              <a:gdLst>
                <a:gd name="T0" fmla="*/ 343 w 352"/>
                <a:gd name="T1" fmla="*/ 134 h 285"/>
                <a:gd name="T2" fmla="*/ 351 w 352"/>
                <a:gd name="T3" fmla="*/ 125 h 285"/>
                <a:gd name="T4" fmla="*/ 218 w 352"/>
                <a:gd name="T5" fmla="*/ 0 h 285"/>
                <a:gd name="T6" fmla="*/ 209 w 352"/>
                <a:gd name="T7" fmla="*/ 8 h 285"/>
                <a:gd name="T8" fmla="*/ 100 w 352"/>
                <a:gd name="T9" fmla="*/ 276 h 285"/>
                <a:gd name="T10" fmla="*/ 126 w 352"/>
                <a:gd name="T11" fmla="*/ 276 h 285"/>
                <a:gd name="T12" fmla="*/ 134 w 352"/>
                <a:gd name="T13" fmla="*/ 268 h 285"/>
                <a:gd name="T14" fmla="*/ 159 w 352"/>
                <a:gd name="T15" fmla="*/ 217 h 285"/>
                <a:gd name="T16" fmla="*/ 343 w 352"/>
                <a:gd name="T17" fmla="*/ 134 h 285"/>
                <a:gd name="T18" fmla="*/ 218 w 352"/>
                <a:gd name="T19" fmla="*/ 167 h 285"/>
                <a:gd name="T20" fmla="*/ 142 w 352"/>
                <a:gd name="T21" fmla="*/ 192 h 285"/>
                <a:gd name="T22" fmla="*/ 126 w 352"/>
                <a:gd name="T23" fmla="*/ 201 h 285"/>
                <a:gd name="T24" fmla="*/ 109 w 352"/>
                <a:gd name="T25" fmla="*/ 209 h 285"/>
                <a:gd name="T26" fmla="*/ 100 w 352"/>
                <a:gd name="T27" fmla="*/ 201 h 285"/>
                <a:gd name="T28" fmla="*/ 100 w 352"/>
                <a:gd name="T29" fmla="*/ 142 h 285"/>
                <a:gd name="T30" fmla="*/ 109 w 352"/>
                <a:gd name="T31" fmla="*/ 109 h 285"/>
                <a:gd name="T32" fmla="*/ 209 w 352"/>
                <a:gd name="T33" fmla="*/ 150 h 285"/>
                <a:gd name="T34" fmla="*/ 284 w 352"/>
                <a:gd name="T35" fmla="*/ 150 h 285"/>
                <a:gd name="T36" fmla="*/ 218 w 352"/>
                <a:gd name="T37" fmla="*/ 167 h 285"/>
                <a:gd name="T38" fmla="*/ 218 w 352"/>
                <a:gd name="T39" fmla="*/ 167 h 285"/>
                <a:gd name="T40" fmla="*/ 218 w 352"/>
                <a:gd name="T41" fmla="*/ 167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2" h="285">
                  <a:moveTo>
                    <a:pt x="343" y="134"/>
                  </a:moveTo>
                  <a:lnTo>
                    <a:pt x="351" y="125"/>
                  </a:lnTo>
                  <a:cubicBezTo>
                    <a:pt x="218" y="0"/>
                    <a:pt x="218" y="0"/>
                    <a:pt x="218" y="0"/>
                  </a:cubicBezTo>
                  <a:cubicBezTo>
                    <a:pt x="218" y="0"/>
                    <a:pt x="209" y="0"/>
                    <a:pt x="209" y="8"/>
                  </a:cubicBezTo>
                  <a:cubicBezTo>
                    <a:pt x="100" y="34"/>
                    <a:pt x="0" y="142"/>
                    <a:pt x="100" y="276"/>
                  </a:cubicBezTo>
                  <a:cubicBezTo>
                    <a:pt x="109" y="276"/>
                    <a:pt x="117" y="284"/>
                    <a:pt x="126" y="276"/>
                  </a:cubicBezTo>
                  <a:cubicBezTo>
                    <a:pt x="134" y="276"/>
                    <a:pt x="134" y="276"/>
                    <a:pt x="134" y="268"/>
                  </a:cubicBezTo>
                  <a:cubicBezTo>
                    <a:pt x="142" y="251"/>
                    <a:pt x="151" y="226"/>
                    <a:pt x="159" y="217"/>
                  </a:cubicBezTo>
                  <a:cubicBezTo>
                    <a:pt x="192" y="184"/>
                    <a:pt x="284" y="234"/>
                    <a:pt x="343" y="134"/>
                  </a:cubicBezTo>
                  <a:close/>
                  <a:moveTo>
                    <a:pt x="218" y="167"/>
                  </a:moveTo>
                  <a:cubicBezTo>
                    <a:pt x="184" y="167"/>
                    <a:pt x="159" y="167"/>
                    <a:pt x="142" y="192"/>
                  </a:cubicBezTo>
                  <a:cubicBezTo>
                    <a:pt x="134" y="192"/>
                    <a:pt x="134" y="201"/>
                    <a:pt x="126" y="201"/>
                  </a:cubicBezTo>
                  <a:cubicBezTo>
                    <a:pt x="126" y="209"/>
                    <a:pt x="117" y="209"/>
                    <a:pt x="109" y="209"/>
                  </a:cubicBezTo>
                  <a:lnTo>
                    <a:pt x="100" y="201"/>
                  </a:lnTo>
                  <a:cubicBezTo>
                    <a:pt x="92" y="176"/>
                    <a:pt x="92" y="159"/>
                    <a:pt x="100" y="142"/>
                  </a:cubicBezTo>
                  <a:cubicBezTo>
                    <a:pt x="100" y="125"/>
                    <a:pt x="109" y="117"/>
                    <a:pt x="109" y="109"/>
                  </a:cubicBezTo>
                  <a:cubicBezTo>
                    <a:pt x="142" y="134"/>
                    <a:pt x="167" y="150"/>
                    <a:pt x="209" y="150"/>
                  </a:cubicBezTo>
                  <a:cubicBezTo>
                    <a:pt x="234" y="142"/>
                    <a:pt x="259" y="150"/>
                    <a:pt x="284" y="150"/>
                  </a:cubicBezTo>
                  <a:cubicBezTo>
                    <a:pt x="259" y="167"/>
                    <a:pt x="234" y="167"/>
                    <a:pt x="218" y="167"/>
                  </a:cubicBezTo>
                  <a:close/>
                  <a:moveTo>
                    <a:pt x="218" y="167"/>
                  </a:moveTo>
                  <a:lnTo>
                    <a:pt x="218" y="16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02" name="Freeform 325">
            <a:extLst>
              <a:ext uri="{FF2B5EF4-FFF2-40B4-BE49-F238E27FC236}">
                <a16:creationId xmlns:a16="http://schemas.microsoft.com/office/drawing/2014/main" id="{6D8D6041-AEDF-4323-A0CB-2236506B8F8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108067" y="3362792"/>
            <a:ext cx="269000" cy="362166"/>
          </a:xfrm>
          <a:custGeom>
            <a:avLst/>
            <a:gdLst>
              <a:gd name="T0" fmla="*/ 694 w 1046"/>
              <a:gd name="T1" fmla="*/ 1053 h 1405"/>
              <a:gd name="T2" fmla="*/ 176 w 1046"/>
              <a:gd name="T3" fmla="*/ 526 h 1405"/>
              <a:gd name="T4" fmla="*/ 870 w 1046"/>
              <a:gd name="T5" fmla="*/ 526 h 1405"/>
              <a:gd name="T6" fmla="*/ 393 w 1046"/>
              <a:gd name="T7" fmla="*/ 1229 h 1405"/>
              <a:gd name="T8" fmla="*/ 393 w 1046"/>
              <a:gd name="T9" fmla="*/ 1321 h 1405"/>
              <a:gd name="T10" fmla="*/ 519 w 1046"/>
              <a:gd name="T11" fmla="*/ 1404 h 1405"/>
              <a:gd name="T12" fmla="*/ 652 w 1046"/>
              <a:gd name="T13" fmla="*/ 1321 h 1405"/>
              <a:gd name="T14" fmla="*/ 652 w 1046"/>
              <a:gd name="T15" fmla="*/ 1229 h 1405"/>
              <a:gd name="T16" fmla="*/ 393 w 1046"/>
              <a:gd name="T17" fmla="*/ 1095 h 1405"/>
              <a:gd name="T18" fmla="*/ 393 w 1046"/>
              <a:gd name="T19" fmla="*/ 1187 h 1405"/>
              <a:gd name="T20" fmla="*/ 694 w 1046"/>
              <a:gd name="T21" fmla="*/ 1145 h 1405"/>
              <a:gd name="T22" fmla="*/ 42 w 1046"/>
              <a:gd name="T23" fmla="*/ 301 h 1405"/>
              <a:gd name="T24" fmla="*/ 168 w 1046"/>
              <a:gd name="T25" fmla="*/ 275 h 1405"/>
              <a:gd name="T26" fmla="*/ 42 w 1046"/>
              <a:gd name="T27" fmla="*/ 301 h 1405"/>
              <a:gd name="T28" fmla="*/ 569 w 1046"/>
              <a:gd name="T29" fmla="*/ 0 h 1405"/>
              <a:gd name="T30" fmla="*/ 477 w 1046"/>
              <a:gd name="T31" fmla="*/ 92 h 1405"/>
              <a:gd name="T32" fmla="*/ 569 w 1046"/>
              <a:gd name="T33" fmla="*/ 92 h 1405"/>
              <a:gd name="T34" fmla="*/ 301 w 1046"/>
              <a:gd name="T35" fmla="*/ 50 h 1405"/>
              <a:gd name="T36" fmla="*/ 268 w 1046"/>
              <a:gd name="T37" fmla="*/ 175 h 1405"/>
              <a:gd name="T38" fmla="*/ 1004 w 1046"/>
              <a:gd name="T39" fmla="*/ 301 h 1405"/>
              <a:gd name="T40" fmla="*/ 878 w 1046"/>
              <a:gd name="T41" fmla="*/ 275 h 1405"/>
              <a:gd name="T42" fmla="*/ 1004 w 1046"/>
              <a:gd name="T43" fmla="*/ 301 h 1405"/>
              <a:gd name="T44" fmla="*/ 744 w 1046"/>
              <a:gd name="T45" fmla="*/ 50 h 1405"/>
              <a:gd name="T46" fmla="*/ 778 w 1046"/>
              <a:gd name="T47" fmla="*/ 175 h 1405"/>
              <a:gd name="T48" fmla="*/ 84 w 1046"/>
              <a:gd name="T49" fmla="*/ 526 h 1405"/>
              <a:gd name="T50" fmla="*/ 0 w 1046"/>
              <a:gd name="T51" fmla="*/ 485 h 1405"/>
              <a:gd name="T52" fmla="*/ 92 w 1046"/>
              <a:gd name="T53" fmla="*/ 568 h 1405"/>
              <a:gd name="T54" fmla="*/ 953 w 1046"/>
              <a:gd name="T55" fmla="*/ 485 h 1405"/>
              <a:gd name="T56" fmla="*/ 953 w 1046"/>
              <a:gd name="T57" fmla="*/ 568 h 1405"/>
              <a:gd name="T58" fmla="*/ 1045 w 1046"/>
              <a:gd name="T59" fmla="*/ 485 h 1405"/>
              <a:gd name="T60" fmla="*/ 886 w 1046"/>
              <a:gd name="T61" fmla="*/ 786 h 1405"/>
              <a:gd name="T62" fmla="*/ 1004 w 1046"/>
              <a:gd name="T63" fmla="*/ 752 h 1405"/>
              <a:gd name="T64" fmla="*/ 886 w 1046"/>
              <a:gd name="T65" fmla="*/ 786 h 1405"/>
              <a:gd name="T66" fmla="*/ 92 w 1046"/>
              <a:gd name="T67" fmla="*/ 827 h 1405"/>
              <a:gd name="T68" fmla="*/ 126 w 1046"/>
              <a:gd name="T69" fmla="*/ 710 h 1405"/>
              <a:gd name="T70" fmla="*/ 42 w 1046"/>
              <a:gd name="T71" fmla="*/ 752 h 1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046" h="1405">
                <a:moveTo>
                  <a:pt x="870" y="526"/>
                </a:moveTo>
                <a:cubicBezTo>
                  <a:pt x="870" y="702"/>
                  <a:pt x="694" y="877"/>
                  <a:pt x="694" y="1053"/>
                </a:cubicBezTo>
                <a:cubicBezTo>
                  <a:pt x="343" y="1053"/>
                  <a:pt x="343" y="1053"/>
                  <a:pt x="343" y="1053"/>
                </a:cubicBezTo>
                <a:cubicBezTo>
                  <a:pt x="343" y="877"/>
                  <a:pt x="176" y="702"/>
                  <a:pt x="176" y="526"/>
                </a:cubicBezTo>
                <a:cubicBezTo>
                  <a:pt x="176" y="334"/>
                  <a:pt x="326" y="175"/>
                  <a:pt x="519" y="175"/>
                </a:cubicBezTo>
                <a:cubicBezTo>
                  <a:pt x="719" y="175"/>
                  <a:pt x="870" y="334"/>
                  <a:pt x="870" y="526"/>
                </a:cubicBezTo>
                <a:close/>
                <a:moveTo>
                  <a:pt x="652" y="1229"/>
                </a:moveTo>
                <a:cubicBezTo>
                  <a:pt x="393" y="1229"/>
                  <a:pt x="393" y="1229"/>
                  <a:pt x="393" y="1229"/>
                </a:cubicBezTo>
                <a:cubicBezTo>
                  <a:pt x="368" y="1229"/>
                  <a:pt x="343" y="1245"/>
                  <a:pt x="343" y="1270"/>
                </a:cubicBezTo>
                <a:cubicBezTo>
                  <a:pt x="343" y="1296"/>
                  <a:pt x="368" y="1321"/>
                  <a:pt x="393" y="1321"/>
                </a:cubicBezTo>
                <a:cubicBezTo>
                  <a:pt x="402" y="1321"/>
                  <a:pt x="402" y="1321"/>
                  <a:pt x="402" y="1321"/>
                </a:cubicBezTo>
                <a:cubicBezTo>
                  <a:pt x="418" y="1371"/>
                  <a:pt x="469" y="1404"/>
                  <a:pt x="519" y="1404"/>
                </a:cubicBezTo>
                <a:cubicBezTo>
                  <a:pt x="577" y="1404"/>
                  <a:pt x="627" y="1371"/>
                  <a:pt x="644" y="1321"/>
                </a:cubicBezTo>
                <a:cubicBezTo>
                  <a:pt x="652" y="1321"/>
                  <a:pt x="652" y="1321"/>
                  <a:pt x="652" y="1321"/>
                </a:cubicBezTo>
                <a:cubicBezTo>
                  <a:pt x="677" y="1321"/>
                  <a:pt x="694" y="1296"/>
                  <a:pt x="694" y="1270"/>
                </a:cubicBezTo>
                <a:cubicBezTo>
                  <a:pt x="694" y="1245"/>
                  <a:pt x="677" y="1229"/>
                  <a:pt x="652" y="1229"/>
                </a:cubicBezTo>
                <a:close/>
                <a:moveTo>
                  <a:pt x="652" y="1095"/>
                </a:moveTo>
                <a:cubicBezTo>
                  <a:pt x="393" y="1095"/>
                  <a:pt x="393" y="1095"/>
                  <a:pt x="393" y="1095"/>
                </a:cubicBezTo>
                <a:cubicBezTo>
                  <a:pt x="368" y="1095"/>
                  <a:pt x="343" y="1120"/>
                  <a:pt x="343" y="1145"/>
                </a:cubicBezTo>
                <a:cubicBezTo>
                  <a:pt x="343" y="1162"/>
                  <a:pt x="368" y="1187"/>
                  <a:pt x="393" y="1187"/>
                </a:cubicBezTo>
                <a:cubicBezTo>
                  <a:pt x="652" y="1187"/>
                  <a:pt x="652" y="1187"/>
                  <a:pt x="652" y="1187"/>
                </a:cubicBezTo>
                <a:cubicBezTo>
                  <a:pt x="677" y="1187"/>
                  <a:pt x="694" y="1162"/>
                  <a:pt x="694" y="1145"/>
                </a:cubicBezTo>
                <a:cubicBezTo>
                  <a:pt x="694" y="1120"/>
                  <a:pt x="677" y="1095"/>
                  <a:pt x="652" y="1095"/>
                </a:cubicBezTo>
                <a:close/>
                <a:moveTo>
                  <a:pt x="42" y="301"/>
                </a:moveTo>
                <a:cubicBezTo>
                  <a:pt x="126" y="351"/>
                  <a:pt x="126" y="351"/>
                  <a:pt x="126" y="351"/>
                </a:cubicBezTo>
                <a:cubicBezTo>
                  <a:pt x="134" y="326"/>
                  <a:pt x="151" y="301"/>
                  <a:pt x="168" y="275"/>
                </a:cubicBezTo>
                <a:cubicBezTo>
                  <a:pt x="92" y="225"/>
                  <a:pt x="92" y="225"/>
                  <a:pt x="92" y="225"/>
                </a:cubicBezTo>
                <a:lnTo>
                  <a:pt x="42" y="301"/>
                </a:lnTo>
                <a:close/>
                <a:moveTo>
                  <a:pt x="569" y="92"/>
                </a:moveTo>
                <a:cubicBezTo>
                  <a:pt x="569" y="0"/>
                  <a:pt x="569" y="0"/>
                  <a:pt x="569" y="0"/>
                </a:cubicBezTo>
                <a:cubicBezTo>
                  <a:pt x="477" y="0"/>
                  <a:pt x="477" y="0"/>
                  <a:pt x="477" y="0"/>
                </a:cubicBezTo>
                <a:cubicBezTo>
                  <a:pt x="477" y="92"/>
                  <a:pt x="477" y="92"/>
                  <a:pt x="477" y="92"/>
                </a:cubicBezTo>
                <a:cubicBezTo>
                  <a:pt x="493" y="92"/>
                  <a:pt x="510" y="92"/>
                  <a:pt x="519" y="92"/>
                </a:cubicBezTo>
                <a:cubicBezTo>
                  <a:pt x="535" y="92"/>
                  <a:pt x="552" y="92"/>
                  <a:pt x="569" y="92"/>
                </a:cubicBezTo>
                <a:close/>
                <a:moveTo>
                  <a:pt x="343" y="133"/>
                </a:moveTo>
                <a:cubicBezTo>
                  <a:pt x="301" y="50"/>
                  <a:pt x="301" y="50"/>
                  <a:pt x="301" y="50"/>
                </a:cubicBezTo>
                <a:cubicBezTo>
                  <a:pt x="218" y="92"/>
                  <a:pt x="218" y="92"/>
                  <a:pt x="218" y="92"/>
                </a:cubicBezTo>
                <a:cubicBezTo>
                  <a:pt x="268" y="175"/>
                  <a:pt x="268" y="175"/>
                  <a:pt x="268" y="175"/>
                </a:cubicBezTo>
                <a:cubicBezTo>
                  <a:pt x="293" y="159"/>
                  <a:pt x="318" y="142"/>
                  <a:pt x="343" y="133"/>
                </a:cubicBezTo>
                <a:close/>
                <a:moveTo>
                  <a:pt x="1004" y="301"/>
                </a:moveTo>
                <a:cubicBezTo>
                  <a:pt x="953" y="225"/>
                  <a:pt x="953" y="225"/>
                  <a:pt x="953" y="225"/>
                </a:cubicBezTo>
                <a:cubicBezTo>
                  <a:pt x="878" y="275"/>
                  <a:pt x="878" y="275"/>
                  <a:pt x="878" y="275"/>
                </a:cubicBezTo>
                <a:cubicBezTo>
                  <a:pt x="895" y="301"/>
                  <a:pt x="912" y="326"/>
                  <a:pt x="920" y="351"/>
                </a:cubicBezTo>
                <a:lnTo>
                  <a:pt x="1004" y="301"/>
                </a:lnTo>
                <a:close/>
                <a:moveTo>
                  <a:pt x="820" y="92"/>
                </a:moveTo>
                <a:cubicBezTo>
                  <a:pt x="744" y="50"/>
                  <a:pt x="744" y="50"/>
                  <a:pt x="744" y="50"/>
                </a:cubicBezTo>
                <a:cubicBezTo>
                  <a:pt x="702" y="133"/>
                  <a:pt x="702" y="133"/>
                  <a:pt x="702" y="133"/>
                </a:cubicBezTo>
                <a:cubicBezTo>
                  <a:pt x="727" y="142"/>
                  <a:pt x="753" y="159"/>
                  <a:pt x="778" y="175"/>
                </a:cubicBezTo>
                <a:lnTo>
                  <a:pt x="820" y="92"/>
                </a:lnTo>
                <a:close/>
                <a:moveTo>
                  <a:pt x="84" y="526"/>
                </a:moveTo>
                <a:cubicBezTo>
                  <a:pt x="84" y="510"/>
                  <a:pt x="84" y="501"/>
                  <a:pt x="92" y="485"/>
                </a:cubicBezTo>
                <a:cubicBezTo>
                  <a:pt x="0" y="485"/>
                  <a:pt x="0" y="485"/>
                  <a:pt x="0" y="485"/>
                </a:cubicBezTo>
                <a:cubicBezTo>
                  <a:pt x="0" y="568"/>
                  <a:pt x="0" y="568"/>
                  <a:pt x="0" y="568"/>
                </a:cubicBezTo>
                <a:cubicBezTo>
                  <a:pt x="92" y="568"/>
                  <a:pt x="92" y="568"/>
                  <a:pt x="92" y="568"/>
                </a:cubicBezTo>
                <a:cubicBezTo>
                  <a:pt x="84" y="560"/>
                  <a:pt x="84" y="543"/>
                  <a:pt x="84" y="526"/>
                </a:cubicBezTo>
                <a:close/>
                <a:moveTo>
                  <a:pt x="953" y="485"/>
                </a:moveTo>
                <a:cubicBezTo>
                  <a:pt x="953" y="501"/>
                  <a:pt x="962" y="510"/>
                  <a:pt x="962" y="526"/>
                </a:cubicBezTo>
                <a:cubicBezTo>
                  <a:pt x="962" y="543"/>
                  <a:pt x="953" y="560"/>
                  <a:pt x="953" y="568"/>
                </a:cubicBezTo>
                <a:cubicBezTo>
                  <a:pt x="1045" y="568"/>
                  <a:pt x="1045" y="568"/>
                  <a:pt x="1045" y="568"/>
                </a:cubicBezTo>
                <a:cubicBezTo>
                  <a:pt x="1045" y="485"/>
                  <a:pt x="1045" y="485"/>
                  <a:pt x="1045" y="485"/>
                </a:cubicBezTo>
                <a:lnTo>
                  <a:pt x="953" y="485"/>
                </a:lnTo>
                <a:close/>
                <a:moveTo>
                  <a:pt x="886" y="786"/>
                </a:moveTo>
                <a:cubicBezTo>
                  <a:pt x="953" y="827"/>
                  <a:pt x="953" y="827"/>
                  <a:pt x="953" y="827"/>
                </a:cubicBezTo>
                <a:cubicBezTo>
                  <a:pt x="1004" y="752"/>
                  <a:pt x="1004" y="752"/>
                  <a:pt x="1004" y="752"/>
                </a:cubicBezTo>
                <a:cubicBezTo>
                  <a:pt x="920" y="710"/>
                  <a:pt x="920" y="710"/>
                  <a:pt x="920" y="710"/>
                </a:cubicBezTo>
                <a:cubicBezTo>
                  <a:pt x="912" y="735"/>
                  <a:pt x="895" y="761"/>
                  <a:pt x="886" y="786"/>
                </a:cubicBezTo>
                <a:close/>
                <a:moveTo>
                  <a:pt x="42" y="752"/>
                </a:moveTo>
                <a:cubicBezTo>
                  <a:pt x="92" y="827"/>
                  <a:pt x="92" y="827"/>
                  <a:pt x="92" y="827"/>
                </a:cubicBezTo>
                <a:cubicBezTo>
                  <a:pt x="159" y="786"/>
                  <a:pt x="159" y="786"/>
                  <a:pt x="159" y="786"/>
                </a:cubicBezTo>
                <a:cubicBezTo>
                  <a:pt x="151" y="761"/>
                  <a:pt x="134" y="735"/>
                  <a:pt x="126" y="710"/>
                </a:cubicBezTo>
                <a:lnTo>
                  <a:pt x="42" y="752"/>
                </a:lnTo>
                <a:close/>
                <a:moveTo>
                  <a:pt x="42" y="752"/>
                </a:moveTo>
                <a:lnTo>
                  <a:pt x="42" y="75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103" name="Straight Connector 78">
            <a:extLst>
              <a:ext uri="{FF2B5EF4-FFF2-40B4-BE49-F238E27FC236}">
                <a16:creationId xmlns:a16="http://schemas.microsoft.com/office/drawing/2014/main" id="{29618405-C778-414D-90F9-8D78604644B2}"/>
              </a:ext>
            </a:extLst>
          </p:cNvPr>
          <p:cNvCxnSpPr/>
          <p:nvPr/>
        </p:nvCxnSpPr>
        <p:spPr>
          <a:xfrm>
            <a:off x="882052" y="3930720"/>
            <a:ext cx="529091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文本框 51">
            <a:extLst>
              <a:ext uri="{FF2B5EF4-FFF2-40B4-BE49-F238E27FC236}">
                <a16:creationId xmlns:a16="http://schemas.microsoft.com/office/drawing/2014/main" id="{4AA35D28-6AF8-4A60-8ACC-950D9F840187}"/>
              </a:ext>
            </a:extLst>
          </p:cNvPr>
          <p:cNvSpPr txBox="1"/>
          <p:nvPr/>
        </p:nvSpPr>
        <p:spPr>
          <a:xfrm>
            <a:off x="1598520" y="2553970"/>
            <a:ext cx="3808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2060"/>
                </a:solidFill>
              </a:rPr>
              <a:t>“差旅平台”垫付资金</a:t>
            </a:r>
          </a:p>
        </p:txBody>
      </p:sp>
      <p:sp>
        <p:nvSpPr>
          <p:cNvPr id="105" name="TextBox 72" descr="e7d195523061f1c0deeec63e560781cfd59afb0ea006f2a87ABB68BF51EA6619813959095094C18C62A12F549504892A4AAA8C1554C6663626E05CA27F281A14E6983772AFC3FB97135759321DEA3D705820548C6D5B558C0521F46394056E5E035604ECCCC00DD78A9AA804791388603F96FBF43657DF4FEF4AB50DB393992D580251FD0C6390BB9C5839827A14A338">
            <a:extLst>
              <a:ext uri="{FF2B5EF4-FFF2-40B4-BE49-F238E27FC236}">
                <a16:creationId xmlns:a16="http://schemas.microsoft.com/office/drawing/2014/main" id="{627DB629-4AFE-4AB4-8EFB-2623567CD023}"/>
              </a:ext>
            </a:extLst>
          </p:cNvPr>
          <p:cNvSpPr txBox="1"/>
          <p:nvPr/>
        </p:nvSpPr>
        <p:spPr>
          <a:xfrm>
            <a:off x="1692859" y="4408927"/>
            <a:ext cx="455541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324274"/>
                </a:solidFill>
                <a:cs typeface="+mn-ea"/>
                <a:sym typeface="+mn-lt"/>
              </a:rPr>
              <a:t>部分业务改变以往预约单需要线下投递情况，选择委托财务打印，由财务人员直接打印入账，真正实现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cs typeface="+mn-ea"/>
                <a:sym typeface="+mn-lt"/>
              </a:rPr>
              <a:t>“</a:t>
            </a:r>
            <a:r>
              <a:rPr lang="zh-CN" altLang="en-US" sz="1400" dirty="0">
                <a:solidFill>
                  <a:srgbClr val="324274"/>
                </a:solidFill>
                <a:cs typeface="+mn-ea"/>
                <a:sym typeface="+mn-lt"/>
              </a:rPr>
              <a:t>零投递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cs typeface="+mn-ea"/>
                <a:sym typeface="+mn-lt"/>
              </a:rPr>
              <a:t>“。</a:t>
            </a:r>
            <a:endParaRPr lang="en-US" altLang="zh-CN" sz="1400" dirty="0">
              <a:solidFill>
                <a:schemeClr val="bg2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6" name="文本框 51">
            <a:extLst>
              <a:ext uri="{FF2B5EF4-FFF2-40B4-BE49-F238E27FC236}">
                <a16:creationId xmlns:a16="http://schemas.microsoft.com/office/drawing/2014/main" id="{F26E66A3-48BF-481C-8276-8D4D4CCD0FC5}"/>
              </a:ext>
            </a:extLst>
          </p:cNvPr>
          <p:cNvSpPr txBox="1"/>
          <p:nvPr/>
        </p:nvSpPr>
        <p:spPr>
          <a:xfrm>
            <a:off x="1671584" y="4079679"/>
            <a:ext cx="2803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2060"/>
                </a:solidFill>
              </a:rPr>
              <a:t>部分业务实现“零投递”</a:t>
            </a:r>
            <a:endParaRPr lang="zh-CN" altLang="en-US" dirty="0">
              <a:solidFill>
                <a:srgbClr val="002060"/>
              </a:solidFill>
              <a:cs typeface="+mn-ea"/>
              <a:sym typeface="+mn-lt"/>
            </a:endParaRPr>
          </a:p>
        </p:txBody>
      </p:sp>
      <p:sp>
        <p:nvSpPr>
          <p:cNvPr id="107" name="TextBox 72" descr="e7d195523061f1c0deeec63e560781cfd59afb0ea006f2a87ABB68BF51EA6619813959095094C18C62A12F549504892A4AAA8C1554C6663626E05CA27F281A14E6983772AFC3FB97135759321DEA3D705820548C6D5B558C0521F46394056E5E035604ECCCC00DD78A9AA804791388603F96FBF43657DF4FEF4AB50DB393992D580251FD0C6390BB9C5839827A14A338">
            <a:extLst>
              <a:ext uri="{FF2B5EF4-FFF2-40B4-BE49-F238E27FC236}">
                <a16:creationId xmlns:a16="http://schemas.microsoft.com/office/drawing/2014/main" id="{84E53AD5-797E-4B1E-89FB-CAA3ADCA63FE}"/>
              </a:ext>
            </a:extLst>
          </p:cNvPr>
          <p:cNvSpPr txBox="1"/>
          <p:nvPr/>
        </p:nvSpPr>
        <p:spPr>
          <a:xfrm>
            <a:off x="1627006" y="4503706"/>
            <a:ext cx="4556717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zh-CN" altLang="en-US" sz="1400" dirty="0">
              <a:solidFill>
                <a:schemeClr val="bg2">
                  <a:lumMod val="50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chemeClr val="bg2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8" name="Freeform 5">
            <a:extLst>
              <a:ext uri="{FF2B5EF4-FFF2-40B4-BE49-F238E27FC236}">
                <a16:creationId xmlns:a16="http://schemas.microsoft.com/office/drawing/2014/main" id="{2A424D68-2878-41BD-A723-3927722102B3}"/>
              </a:ext>
            </a:extLst>
          </p:cNvPr>
          <p:cNvSpPr/>
          <p:nvPr/>
        </p:nvSpPr>
        <p:spPr bwMode="auto">
          <a:xfrm>
            <a:off x="8310927" y="5610932"/>
            <a:ext cx="1118377" cy="195748"/>
          </a:xfrm>
          <a:custGeom>
            <a:avLst/>
            <a:gdLst>
              <a:gd name="T0" fmla="*/ 692 w 759"/>
              <a:gd name="T1" fmla="*/ 133 h 133"/>
              <a:gd name="T2" fmla="*/ 67 w 759"/>
              <a:gd name="T3" fmla="*/ 133 h 133"/>
              <a:gd name="T4" fmla="*/ 0 w 759"/>
              <a:gd name="T5" fmla="*/ 67 h 133"/>
              <a:gd name="T6" fmla="*/ 0 w 759"/>
              <a:gd name="T7" fmla="*/ 67 h 133"/>
              <a:gd name="T8" fmla="*/ 67 w 759"/>
              <a:gd name="T9" fmla="*/ 0 h 133"/>
              <a:gd name="T10" fmla="*/ 692 w 759"/>
              <a:gd name="T11" fmla="*/ 0 h 133"/>
              <a:gd name="T12" fmla="*/ 759 w 759"/>
              <a:gd name="T13" fmla="*/ 67 h 133"/>
              <a:gd name="T14" fmla="*/ 759 w 759"/>
              <a:gd name="T15" fmla="*/ 67 h 133"/>
              <a:gd name="T16" fmla="*/ 692 w 759"/>
              <a:gd name="T17" fmla="*/ 133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59" h="133">
                <a:moveTo>
                  <a:pt x="692" y="133"/>
                </a:moveTo>
                <a:cubicBezTo>
                  <a:pt x="67" y="133"/>
                  <a:pt x="67" y="133"/>
                  <a:pt x="67" y="133"/>
                </a:cubicBezTo>
                <a:cubicBezTo>
                  <a:pt x="30" y="133"/>
                  <a:pt x="0" y="104"/>
                  <a:pt x="0" y="67"/>
                </a:cubicBezTo>
                <a:cubicBezTo>
                  <a:pt x="0" y="67"/>
                  <a:pt x="0" y="67"/>
                  <a:pt x="0" y="67"/>
                </a:cubicBezTo>
                <a:cubicBezTo>
                  <a:pt x="0" y="30"/>
                  <a:pt x="30" y="0"/>
                  <a:pt x="67" y="0"/>
                </a:cubicBezTo>
                <a:cubicBezTo>
                  <a:pt x="692" y="0"/>
                  <a:pt x="692" y="0"/>
                  <a:pt x="692" y="0"/>
                </a:cubicBezTo>
                <a:cubicBezTo>
                  <a:pt x="729" y="0"/>
                  <a:pt x="759" y="30"/>
                  <a:pt x="759" y="67"/>
                </a:cubicBezTo>
                <a:cubicBezTo>
                  <a:pt x="759" y="67"/>
                  <a:pt x="759" y="67"/>
                  <a:pt x="759" y="67"/>
                </a:cubicBezTo>
                <a:cubicBezTo>
                  <a:pt x="759" y="104"/>
                  <a:pt x="729" y="133"/>
                  <a:pt x="692" y="133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09" name="Freeform 6">
            <a:extLst>
              <a:ext uri="{FF2B5EF4-FFF2-40B4-BE49-F238E27FC236}">
                <a16:creationId xmlns:a16="http://schemas.microsoft.com/office/drawing/2014/main" id="{9C4FD2ED-F3EB-4BBB-A830-CBD9798F5220}"/>
              </a:ext>
            </a:extLst>
          </p:cNvPr>
          <p:cNvSpPr/>
          <p:nvPr/>
        </p:nvSpPr>
        <p:spPr bwMode="auto">
          <a:xfrm>
            <a:off x="8310927" y="5894116"/>
            <a:ext cx="1118377" cy="195748"/>
          </a:xfrm>
          <a:custGeom>
            <a:avLst/>
            <a:gdLst>
              <a:gd name="T0" fmla="*/ 692 w 759"/>
              <a:gd name="T1" fmla="*/ 133 h 133"/>
              <a:gd name="T2" fmla="*/ 67 w 759"/>
              <a:gd name="T3" fmla="*/ 133 h 133"/>
              <a:gd name="T4" fmla="*/ 0 w 759"/>
              <a:gd name="T5" fmla="*/ 67 h 133"/>
              <a:gd name="T6" fmla="*/ 0 w 759"/>
              <a:gd name="T7" fmla="*/ 67 h 133"/>
              <a:gd name="T8" fmla="*/ 67 w 759"/>
              <a:gd name="T9" fmla="*/ 0 h 133"/>
              <a:gd name="T10" fmla="*/ 692 w 759"/>
              <a:gd name="T11" fmla="*/ 0 h 133"/>
              <a:gd name="T12" fmla="*/ 759 w 759"/>
              <a:gd name="T13" fmla="*/ 67 h 133"/>
              <a:gd name="T14" fmla="*/ 759 w 759"/>
              <a:gd name="T15" fmla="*/ 67 h 133"/>
              <a:gd name="T16" fmla="*/ 692 w 759"/>
              <a:gd name="T17" fmla="*/ 133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59" h="133">
                <a:moveTo>
                  <a:pt x="692" y="133"/>
                </a:moveTo>
                <a:cubicBezTo>
                  <a:pt x="67" y="133"/>
                  <a:pt x="67" y="133"/>
                  <a:pt x="67" y="133"/>
                </a:cubicBezTo>
                <a:cubicBezTo>
                  <a:pt x="30" y="133"/>
                  <a:pt x="0" y="104"/>
                  <a:pt x="0" y="67"/>
                </a:cubicBezTo>
                <a:cubicBezTo>
                  <a:pt x="0" y="67"/>
                  <a:pt x="0" y="67"/>
                  <a:pt x="0" y="67"/>
                </a:cubicBezTo>
                <a:cubicBezTo>
                  <a:pt x="0" y="30"/>
                  <a:pt x="30" y="0"/>
                  <a:pt x="67" y="0"/>
                </a:cubicBezTo>
                <a:cubicBezTo>
                  <a:pt x="692" y="0"/>
                  <a:pt x="692" y="0"/>
                  <a:pt x="692" y="0"/>
                </a:cubicBezTo>
                <a:cubicBezTo>
                  <a:pt x="729" y="0"/>
                  <a:pt x="759" y="30"/>
                  <a:pt x="759" y="67"/>
                </a:cubicBezTo>
                <a:cubicBezTo>
                  <a:pt x="759" y="67"/>
                  <a:pt x="759" y="67"/>
                  <a:pt x="759" y="67"/>
                </a:cubicBezTo>
                <a:cubicBezTo>
                  <a:pt x="759" y="104"/>
                  <a:pt x="729" y="133"/>
                  <a:pt x="692" y="133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10" name="TextBox 64">
            <a:extLst>
              <a:ext uri="{FF2B5EF4-FFF2-40B4-BE49-F238E27FC236}">
                <a16:creationId xmlns:a16="http://schemas.microsoft.com/office/drawing/2014/main" id="{0768BA1B-038E-43E3-83A0-51C37323740D}"/>
              </a:ext>
            </a:extLst>
          </p:cNvPr>
          <p:cNvSpPr txBox="1"/>
          <p:nvPr/>
        </p:nvSpPr>
        <p:spPr>
          <a:xfrm>
            <a:off x="10320042" y="3969950"/>
            <a:ext cx="38608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01</a:t>
            </a:r>
          </a:p>
        </p:txBody>
      </p:sp>
      <p:sp>
        <p:nvSpPr>
          <p:cNvPr id="111" name="矩形 110">
            <a:extLst>
              <a:ext uri="{FF2B5EF4-FFF2-40B4-BE49-F238E27FC236}">
                <a16:creationId xmlns:a16="http://schemas.microsoft.com/office/drawing/2014/main" id="{34DB83C4-2C79-47BC-BBA4-48759C5114DC}"/>
              </a:ext>
            </a:extLst>
          </p:cNvPr>
          <p:cNvSpPr/>
          <p:nvPr/>
        </p:nvSpPr>
        <p:spPr>
          <a:xfrm>
            <a:off x="517001" y="94201"/>
            <a:ext cx="480131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913765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000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智能报销形成的特点及优势</a:t>
            </a:r>
          </a:p>
        </p:txBody>
      </p:sp>
      <p:sp>
        <p:nvSpPr>
          <p:cNvPr id="112" name="矩形 111">
            <a:extLst>
              <a:ext uri="{FF2B5EF4-FFF2-40B4-BE49-F238E27FC236}">
                <a16:creationId xmlns:a16="http://schemas.microsoft.com/office/drawing/2014/main" id="{AC7D84F2-A056-46A3-8008-CDF6A879999C}"/>
              </a:ext>
            </a:extLst>
          </p:cNvPr>
          <p:cNvSpPr/>
          <p:nvPr/>
        </p:nvSpPr>
        <p:spPr>
          <a:xfrm>
            <a:off x="0" y="130175"/>
            <a:ext cx="516890" cy="516890"/>
          </a:xfrm>
          <a:prstGeom prst="rect">
            <a:avLst/>
          </a:prstGeom>
          <a:solidFill>
            <a:srgbClr val="3242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" name="矩形 112">
            <a:extLst>
              <a:ext uri="{FF2B5EF4-FFF2-40B4-BE49-F238E27FC236}">
                <a16:creationId xmlns:a16="http://schemas.microsoft.com/office/drawing/2014/main" id="{76D1D92D-F483-4141-8277-63608310BF64}"/>
              </a:ext>
            </a:extLst>
          </p:cNvPr>
          <p:cNvSpPr/>
          <p:nvPr/>
        </p:nvSpPr>
        <p:spPr>
          <a:xfrm>
            <a:off x="0" y="6634162"/>
            <a:ext cx="12192000" cy="223838"/>
          </a:xfrm>
          <a:prstGeom prst="rect">
            <a:avLst/>
          </a:prstGeom>
          <a:solidFill>
            <a:srgbClr val="3242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4" name="Straight Connector 78">
            <a:extLst>
              <a:ext uri="{FF2B5EF4-FFF2-40B4-BE49-F238E27FC236}">
                <a16:creationId xmlns:a16="http://schemas.microsoft.com/office/drawing/2014/main" id="{4DC4BCE2-5634-4A25-B7EC-516A1A5F0500}"/>
              </a:ext>
            </a:extLst>
          </p:cNvPr>
          <p:cNvCxnSpPr/>
          <p:nvPr/>
        </p:nvCxnSpPr>
        <p:spPr>
          <a:xfrm>
            <a:off x="903568" y="5487785"/>
            <a:ext cx="529091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文本框 114">
            <a:extLst>
              <a:ext uri="{FF2B5EF4-FFF2-40B4-BE49-F238E27FC236}">
                <a16:creationId xmlns:a16="http://schemas.microsoft.com/office/drawing/2014/main" id="{44519027-0E23-4B29-AAFE-4770FE07090C}"/>
              </a:ext>
            </a:extLst>
          </p:cNvPr>
          <p:cNvSpPr txBox="1"/>
          <p:nvPr/>
        </p:nvSpPr>
        <p:spPr>
          <a:xfrm>
            <a:off x="1673823" y="2935119"/>
            <a:ext cx="4432300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 dirty="0">
                <a:solidFill>
                  <a:srgbClr val="002060"/>
                </a:solidFill>
              </a:rPr>
              <a:t>通过“差旅平台”购买机票、火车票、住宿票，平台先行垫付资金，完成报销系统可自动冲销垫付费用，减少教职工资金占用。平台会自动向购票人推送机票、住宿票</a:t>
            </a:r>
            <a:endParaRPr lang="zh-CN" altLang="en-US" sz="1400" dirty="0">
              <a:solidFill>
                <a:srgbClr val="002060"/>
              </a:solidFill>
              <a:cs typeface="+mn-ea"/>
              <a:sym typeface="+mn-lt"/>
            </a:endParaRPr>
          </a:p>
        </p:txBody>
      </p:sp>
      <p:grpSp>
        <p:nvGrpSpPr>
          <p:cNvPr id="116" name="Group 24">
            <a:extLst>
              <a:ext uri="{FF2B5EF4-FFF2-40B4-BE49-F238E27FC236}">
                <a16:creationId xmlns:a16="http://schemas.microsoft.com/office/drawing/2014/main" id="{585303B8-0C7A-4617-94C7-33F72893806C}"/>
              </a:ext>
            </a:extLst>
          </p:cNvPr>
          <p:cNvGrpSpPr/>
          <p:nvPr/>
        </p:nvGrpSpPr>
        <p:grpSpPr>
          <a:xfrm>
            <a:off x="902954" y="1605485"/>
            <a:ext cx="627071" cy="627071"/>
            <a:chOff x="1724485" y="3623300"/>
            <a:chExt cx="609600" cy="609600"/>
          </a:xfrm>
        </p:grpSpPr>
        <p:sp>
          <p:nvSpPr>
            <p:cNvPr id="117" name="Oval 25">
              <a:extLst>
                <a:ext uri="{FF2B5EF4-FFF2-40B4-BE49-F238E27FC236}">
                  <a16:creationId xmlns:a16="http://schemas.microsoft.com/office/drawing/2014/main" id="{6CDD7342-4A03-4EAA-BD9B-781E9A202AB6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1724485" y="3623300"/>
              <a:ext cx="609600" cy="609600"/>
            </a:xfrm>
            <a:prstGeom prst="ellipse">
              <a:avLst/>
            </a:prstGeom>
            <a:solidFill>
              <a:srgbClr val="3242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8" name="TextBox 26">
              <a:extLst>
                <a:ext uri="{FF2B5EF4-FFF2-40B4-BE49-F238E27FC236}">
                  <a16:creationId xmlns:a16="http://schemas.microsoft.com/office/drawing/2014/main" id="{EAC41460-7506-43FB-9E35-B651642F3AFA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1787873" y="3729536"/>
              <a:ext cx="482824" cy="327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ebas Neue Regular"/>
                  <a:ea typeface="+mn-ea"/>
                  <a:cs typeface="+mn-cs"/>
                </a:rPr>
                <a:t>04</a:t>
              </a:r>
            </a:p>
          </p:txBody>
        </p:sp>
      </p:grpSp>
      <p:sp>
        <p:nvSpPr>
          <p:cNvPr id="119" name="TextBox 72" descr="e7d195523061f1c0deeec63e560781cfd59afb0ea006f2a87ABB68BF51EA6619813959095094C18C62A12F549504892A4AAA8C1554C6663626E05CA27F281A14E6983772AFC3FB97135759321DEA3D705820548C6D5B558C0521F46394056E5E035604ECCCC00DD78A9AA804791388603F96FBF43657DF4FEF4AB50DB393992D580251FD0C6390BB9C5839827A14A338">
            <a:extLst>
              <a:ext uri="{FF2B5EF4-FFF2-40B4-BE49-F238E27FC236}">
                <a16:creationId xmlns:a16="http://schemas.microsoft.com/office/drawing/2014/main" id="{6A7CCBA7-DCF1-4350-B9BF-5BF93B6B3FA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638473" y="1683656"/>
            <a:ext cx="4555410" cy="700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002060"/>
                </a:solidFill>
              </a:rPr>
              <a:t>填报后自动进入线上审核流，真正做到“让数据多跑路，让师生少跑腿”</a:t>
            </a:r>
            <a:endParaRPr lang="zh-CN" altLang="en-US" sz="1400" dirty="0">
              <a:solidFill>
                <a:srgbClr val="002060"/>
              </a:solidFill>
              <a:cs typeface="+mn-ea"/>
              <a:sym typeface="+mn-lt"/>
            </a:endParaRPr>
          </a:p>
        </p:txBody>
      </p:sp>
      <p:sp>
        <p:nvSpPr>
          <p:cNvPr id="120" name="文本框 51">
            <a:extLst>
              <a:ext uri="{FF2B5EF4-FFF2-40B4-BE49-F238E27FC236}">
                <a16:creationId xmlns:a16="http://schemas.microsoft.com/office/drawing/2014/main" id="{B856E0B7-9033-4C66-912F-0C1984ECA2C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638935" y="1365250"/>
            <a:ext cx="3223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2060"/>
                </a:solidFill>
              </a:rPr>
              <a:t>审批流程线上运转</a:t>
            </a:r>
            <a:endParaRPr lang="zh-CN" altLang="en-US" dirty="0">
              <a:solidFill>
                <a:srgbClr val="002060"/>
              </a:solidFill>
              <a:cs typeface="+mn-ea"/>
              <a:sym typeface="+mn-lt"/>
            </a:endParaRPr>
          </a:p>
        </p:txBody>
      </p:sp>
      <p:sp>
        <p:nvSpPr>
          <p:cNvPr id="121" name="TextBox 72" descr="e7d195523061f1c0deeec63e560781cfd59afb0ea006f2a87ABB68BF51EA6619813959095094C18C62A12F549504892A4AAA8C1554C6663626E05CA27F281A14E6983772AFC3FB97135759321DEA3D705820548C6D5B558C0521F46394056E5E035604ECCCC00DD78A9AA804791388603F96FBF43657DF4FEF4AB50DB393992D580251FD0C6390BB9C5839827A14A338">
            <a:extLst>
              <a:ext uri="{FF2B5EF4-FFF2-40B4-BE49-F238E27FC236}">
                <a16:creationId xmlns:a16="http://schemas.microsoft.com/office/drawing/2014/main" id="{571BF3F4-4D1E-4E28-81F9-499BDAF90C4D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637166" y="2187226"/>
            <a:ext cx="4556717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zh-CN" altLang="en-US" sz="1400" dirty="0">
              <a:solidFill>
                <a:schemeClr val="bg2">
                  <a:lumMod val="50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chemeClr val="bg2">
                  <a:lumMod val="50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122" name="Straight Connector 78">
            <a:extLst>
              <a:ext uri="{FF2B5EF4-FFF2-40B4-BE49-F238E27FC236}">
                <a16:creationId xmlns:a16="http://schemas.microsoft.com/office/drawing/2014/main" id="{0F7E8956-CBB0-425B-8CF3-2EBDE9021FD3}"/>
              </a:ext>
            </a:extLst>
          </p:cNvPr>
          <p:cNvCxnSpPr/>
          <p:nvPr>
            <p:custDataLst>
              <p:tags r:id="rId4"/>
            </p:custDataLst>
          </p:nvPr>
        </p:nvCxnSpPr>
        <p:spPr>
          <a:xfrm>
            <a:off x="902970" y="2475943"/>
            <a:ext cx="529091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584462"/>
      </p:ext>
    </p:extLst>
  </p:cSld>
  <p:clrMapOvr>
    <a:masterClrMapping/>
  </p:clrMapOvr>
  <p:transition spd="slow" advTm="0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635"/>
            <a:ext cx="3205908" cy="6857365"/>
          </a:xfrm>
          <a:prstGeom prst="rect">
            <a:avLst/>
          </a:prstGeom>
          <a:solidFill>
            <a:srgbClr val="3242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27"/>
          <p:cNvSpPr txBox="1"/>
          <p:nvPr/>
        </p:nvSpPr>
        <p:spPr>
          <a:xfrm>
            <a:off x="0" y="2576136"/>
            <a:ext cx="3074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</a:rPr>
              <a:t>发票管理</a:t>
            </a:r>
          </a:p>
        </p:txBody>
      </p:sp>
      <p:sp>
        <p:nvSpPr>
          <p:cNvPr id="20" name="直角三角形 19"/>
          <p:cNvSpPr/>
          <p:nvPr/>
        </p:nvSpPr>
        <p:spPr>
          <a:xfrm rot="2700000">
            <a:off x="2986451" y="1855329"/>
            <a:ext cx="438150" cy="43815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13"/>
          <p:cNvSpPr txBox="1"/>
          <p:nvPr/>
        </p:nvSpPr>
        <p:spPr>
          <a:xfrm>
            <a:off x="3385997" y="372691"/>
            <a:ext cx="7631773" cy="49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 dirty="0">
                <a:solidFill>
                  <a:srgbClr val="002060"/>
                </a:solidFill>
                <a:latin typeface="华文细黑" panose="02010600040101010101" pitchFamily="2" charset="-122"/>
                <a:ea typeface="微软雅黑" panose="020B0503020204020204" charset="-122"/>
                <a:sym typeface="华文细黑" panose="02010600040101010101" pitchFamily="2" charset="-122"/>
              </a:rPr>
              <a:t>发票识别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14F0F50-E7FA-4D94-8756-1C9398EC2408}"/>
              </a:ext>
            </a:extLst>
          </p:cNvPr>
          <p:cNvSpPr txBox="1"/>
          <p:nvPr/>
        </p:nvSpPr>
        <p:spPr>
          <a:xfrm>
            <a:off x="2096262" y="879201"/>
            <a:ext cx="9105138" cy="93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4770" lvl="3" eaLnBrk="0" hangingPunct="0">
              <a:lnSpc>
                <a:spcPct val="135000"/>
              </a:lnSpc>
              <a:spcBef>
                <a:spcPts val="270"/>
              </a:spcBef>
              <a:buSzPts val="1100"/>
              <a:tabLst>
                <a:tab pos="775335" algn="l"/>
              </a:tabLst>
            </a:pPr>
            <a:r>
              <a:rPr lang="zh-CN" altLang="zh-CN" sz="1400" spc="-1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返回到我的发票界面，上传的发票系统识别完毕后会显示在我的发票</a:t>
            </a:r>
            <a:r>
              <a:rPr lang="zh-CN" altLang="zh-CN" sz="1400" spc="-9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列表中。点击发票记录，进入票据信息标注界面，可对票据信息进行修改或添加。</a:t>
            </a:r>
            <a:r>
              <a:rPr lang="zh-CN" altLang="zh-CN" sz="1400" spc="-1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点击下方的“上一张”或“下一张”可进行票据切换。点击“验真刷新”按钮查看验证状态</a:t>
            </a:r>
            <a:endParaRPr lang="zh-CN" altLang="zh-CN" sz="1400" dirty="0">
              <a:solidFill>
                <a:srgbClr val="002060"/>
              </a:solidFill>
              <a:effectLst/>
              <a:latin typeface="+mn-ea"/>
              <a:cs typeface="宋体" panose="02010600030101010101" pitchFamily="2" charset="-122"/>
            </a:endParaRPr>
          </a:p>
        </p:txBody>
      </p:sp>
      <p:pic>
        <p:nvPicPr>
          <p:cNvPr id="3093" name="Picture 21">
            <a:extLst>
              <a:ext uri="{FF2B5EF4-FFF2-40B4-BE49-F238E27FC236}">
                <a16:creationId xmlns:a16="http://schemas.microsoft.com/office/drawing/2014/main" id="{2EEF003C-0C92-4C96-93EB-59900B604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272" y="1955532"/>
            <a:ext cx="2219783" cy="4612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22">
            <a:extLst>
              <a:ext uri="{FF2B5EF4-FFF2-40B4-BE49-F238E27FC236}">
                <a16:creationId xmlns:a16="http://schemas.microsoft.com/office/drawing/2014/main" id="{43F210A7-384D-4A44-8117-863CCE2DB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615" y="1943433"/>
            <a:ext cx="2219783" cy="462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17054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635"/>
            <a:ext cx="3205908" cy="6857365"/>
          </a:xfrm>
          <a:prstGeom prst="rect">
            <a:avLst/>
          </a:prstGeom>
          <a:solidFill>
            <a:srgbClr val="3242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27"/>
          <p:cNvSpPr txBox="1"/>
          <p:nvPr/>
        </p:nvSpPr>
        <p:spPr>
          <a:xfrm>
            <a:off x="0" y="2576136"/>
            <a:ext cx="3074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</a:rPr>
              <a:t>发票管理</a:t>
            </a:r>
          </a:p>
        </p:txBody>
      </p:sp>
      <p:sp>
        <p:nvSpPr>
          <p:cNvPr id="20" name="直角三角形 19"/>
          <p:cNvSpPr/>
          <p:nvPr/>
        </p:nvSpPr>
        <p:spPr>
          <a:xfrm rot="2700000">
            <a:off x="2986451" y="1855329"/>
            <a:ext cx="438150" cy="43815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13"/>
          <p:cNvSpPr txBox="1"/>
          <p:nvPr/>
        </p:nvSpPr>
        <p:spPr>
          <a:xfrm>
            <a:off x="3385997" y="372691"/>
            <a:ext cx="7631773" cy="49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 dirty="0">
                <a:solidFill>
                  <a:srgbClr val="002060"/>
                </a:solidFill>
              </a:rPr>
              <a:t>编辑</a:t>
            </a:r>
            <a:r>
              <a:rPr lang="en-US" altLang="zh-CN" sz="2000" dirty="0">
                <a:solidFill>
                  <a:srgbClr val="002060"/>
                </a:solidFill>
              </a:rPr>
              <a:t>&amp;</a:t>
            </a:r>
            <a:r>
              <a:rPr lang="zh-CN" altLang="en-US" sz="2000" dirty="0">
                <a:solidFill>
                  <a:srgbClr val="002060"/>
                </a:solidFill>
              </a:rPr>
              <a:t>标注发票</a:t>
            </a:r>
            <a:endParaRPr lang="zh-CN" altLang="en-US" sz="2000" dirty="0">
              <a:solidFill>
                <a:srgbClr val="002060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  <p:sp>
        <p:nvSpPr>
          <p:cNvPr id="5" name="文本框 13"/>
          <p:cNvSpPr txBox="1"/>
          <p:nvPr>
            <p:custDataLst>
              <p:tags r:id="rId1"/>
            </p:custDataLst>
          </p:nvPr>
        </p:nvSpPr>
        <p:spPr>
          <a:xfrm>
            <a:off x="3613593" y="5015382"/>
            <a:ext cx="81864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endParaRPr lang="zh-CN" altLang="en-US" sz="1600" dirty="0">
              <a:solidFill>
                <a:srgbClr val="324274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4F22927-E849-4A32-A1FC-7A6BBF4931E2}"/>
              </a:ext>
            </a:extLst>
          </p:cNvPr>
          <p:cNvSpPr txBox="1"/>
          <p:nvPr/>
        </p:nvSpPr>
        <p:spPr>
          <a:xfrm>
            <a:off x="3613592" y="843407"/>
            <a:ext cx="80175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400" kern="0" spc="-1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在票据信息标注界面中，根据不同票据类型，</a:t>
            </a:r>
            <a:r>
              <a:rPr lang="zh-CN" altLang="en-US" sz="1400" kern="0" spc="-1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发票信息一般不需要编辑，但如果发现信息有误差，即可</a:t>
            </a:r>
            <a:r>
              <a:rPr lang="zh-CN" altLang="zh-CN" sz="1400" kern="0" spc="-1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编辑发票信息</a:t>
            </a:r>
            <a:endParaRPr lang="zh-CN" altLang="en-US" sz="1400" dirty="0">
              <a:solidFill>
                <a:srgbClr val="002060"/>
              </a:solidFill>
              <a:latin typeface="+mn-ea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026C58E-E570-4E15-9301-8B8DF5459CF4}"/>
              </a:ext>
            </a:extLst>
          </p:cNvPr>
          <p:cNvSpPr txBox="1"/>
          <p:nvPr/>
        </p:nvSpPr>
        <p:spPr>
          <a:xfrm>
            <a:off x="3613592" y="1344662"/>
            <a:ext cx="784384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spc="-10" dirty="0">
                <a:solidFill>
                  <a:srgbClr val="002060"/>
                </a:solidFill>
                <a:latin typeface="+mn-ea"/>
                <a:cs typeface="宋体" panose="02010600030101010101" pitchFamily="2" charset="-122"/>
              </a:rPr>
              <a:t>（</a:t>
            </a:r>
            <a:r>
              <a:rPr lang="en-US" altLang="zh-CN" sz="1400" spc="-10" dirty="0">
                <a:solidFill>
                  <a:srgbClr val="002060"/>
                </a:solidFill>
                <a:latin typeface="+mn-ea"/>
                <a:cs typeface="宋体" panose="02010600030101010101" pitchFamily="2" charset="-122"/>
              </a:rPr>
              <a:t>1</a:t>
            </a:r>
            <a:r>
              <a:rPr lang="zh-CN" altLang="en-US" sz="1400" spc="-10" dirty="0">
                <a:solidFill>
                  <a:srgbClr val="002060"/>
                </a:solidFill>
                <a:latin typeface="+mn-ea"/>
                <a:cs typeface="宋体" panose="02010600030101010101" pitchFamily="2" charset="-122"/>
              </a:rPr>
              <a:t>）</a:t>
            </a:r>
            <a:r>
              <a:rPr lang="zh-CN" altLang="zh-CN" sz="1400" spc="-1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如票据类型是增值税发票，可编辑该类票据的税票信息、购买方、销</a:t>
            </a:r>
            <a:r>
              <a:rPr lang="zh-CN" altLang="zh-CN" sz="1400" spc="-11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售方、税票金额的信息，点击信息内容可进行修改或添加，编辑完信息，点击“保</a:t>
            </a:r>
            <a:r>
              <a:rPr lang="zh-CN" altLang="zh-CN" sz="1400" spc="-2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存”按钮即可，被修改后的信息右侧上会显示“已标注”字样。若增值税发票是</a:t>
            </a:r>
            <a:r>
              <a:rPr lang="zh-CN" altLang="zh-CN" sz="1400" spc="-1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已认证状态，则不能再修改发票信息</a:t>
            </a:r>
            <a:endParaRPr lang="zh-CN" altLang="en-US" sz="1400" dirty="0">
              <a:solidFill>
                <a:srgbClr val="002060"/>
              </a:solidFill>
              <a:latin typeface="+mn-ea"/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B39F07F8-B75D-4C86-8D57-6766AB3E5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353" y="2074404"/>
            <a:ext cx="1811338" cy="352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932BBF09-E1D8-4D06-9355-6EED844EF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38" y="2083326"/>
            <a:ext cx="1752600" cy="352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75891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635"/>
            <a:ext cx="3205908" cy="6857365"/>
          </a:xfrm>
          <a:prstGeom prst="rect">
            <a:avLst/>
          </a:prstGeom>
          <a:solidFill>
            <a:srgbClr val="3242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27"/>
          <p:cNvSpPr txBox="1"/>
          <p:nvPr/>
        </p:nvSpPr>
        <p:spPr>
          <a:xfrm>
            <a:off x="0" y="2576136"/>
            <a:ext cx="3074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</a:rPr>
              <a:t>发票管理</a:t>
            </a:r>
          </a:p>
        </p:txBody>
      </p:sp>
      <p:sp>
        <p:nvSpPr>
          <p:cNvPr id="20" name="直角三角形 19"/>
          <p:cNvSpPr/>
          <p:nvPr/>
        </p:nvSpPr>
        <p:spPr>
          <a:xfrm rot="2700000">
            <a:off x="2986451" y="1855329"/>
            <a:ext cx="438150" cy="43815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13"/>
          <p:cNvSpPr txBox="1"/>
          <p:nvPr/>
        </p:nvSpPr>
        <p:spPr>
          <a:xfrm>
            <a:off x="3385997" y="372691"/>
            <a:ext cx="7631773" cy="49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 dirty="0">
                <a:solidFill>
                  <a:srgbClr val="002060"/>
                </a:solidFill>
              </a:rPr>
              <a:t>编辑</a:t>
            </a:r>
            <a:r>
              <a:rPr lang="en-US" altLang="zh-CN" sz="2000" dirty="0">
                <a:solidFill>
                  <a:srgbClr val="002060"/>
                </a:solidFill>
              </a:rPr>
              <a:t>&amp;</a:t>
            </a:r>
            <a:r>
              <a:rPr lang="zh-CN" altLang="en-US" sz="2000" dirty="0">
                <a:solidFill>
                  <a:srgbClr val="002060"/>
                </a:solidFill>
              </a:rPr>
              <a:t>标注发票</a:t>
            </a:r>
            <a:endParaRPr lang="zh-CN" altLang="en-US" sz="2000" dirty="0">
              <a:solidFill>
                <a:srgbClr val="002060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  <p:sp>
        <p:nvSpPr>
          <p:cNvPr id="5" name="文本框 13"/>
          <p:cNvSpPr txBox="1"/>
          <p:nvPr>
            <p:custDataLst>
              <p:tags r:id="rId1"/>
            </p:custDataLst>
          </p:nvPr>
        </p:nvSpPr>
        <p:spPr>
          <a:xfrm>
            <a:off x="3613593" y="5015382"/>
            <a:ext cx="81864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endParaRPr lang="zh-CN" altLang="en-US" sz="1600" dirty="0">
              <a:solidFill>
                <a:srgbClr val="324274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026C58E-E570-4E15-9301-8B8DF5459CF4}"/>
              </a:ext>
            </a:extLst>
          </p:cNvPr>
          <p:cNvSpPr txBox="1"/>
          <p:nvPr/>
        </p:nvSpPr>
        <p:spPr>
          <a:xfrm>
            <a:off x="3613593" y="1025921"/>
            <a:ext cx="784384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spc="-1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（</a:t>
            </a:r>
            <a:r>
              <a:rPr lang="en-US" altLang="zh-CN" sz="1400" spc="-1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2</a:t>
            </a:r>
            <a:r>
              <a:rPr lang="zh-CN" altLang="en-US" sz="1400" spc="-1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）</a:t>
            </a:r>
            <a:r>
              <a:rPr lang="zh-CN" altLang="zh-CN" sz="1400" spc="-1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如票据类型是飞机行程单，可编辑该类票据的乘坐人员、行程、票价的信息，也可新增或删除飞机行程，点击各类信息可进入编辑界面，编辑完信息后，点击“保存”按钮即可，修改成功后的信息右侧上会显示“已标注”字样。</a:t>
            </a:r>
            <a:endParaRPr lang="zh-CN" altLang="en-US" sz="1400" dirty="0">
              <a:solidFill>
                <a:srgbClr val="002060"/>
              </a:solidFill>
              <a:latin typeface="+mn-ea"/>
            </a:endParaRPr>
          </a:p>
        </p:txBody>
      </p:sp>
      <p:pic>
        <p:nvPicPr>
          <p:cNvPr id="5123" name="Picture 3">
            <a:extLst>
              <a:ext uri="{FF2B5EF4-FFF2-40B4-BE49-F238E27FC236}">
                <a16:creationId xmlns:a16="http://schemas.microsoft.com/office/drawing/2014/main" id="{1610E927-A250-499B-9B25-BB4A315AA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940" y="1886236"/>
            <a:ext cx="1910475" cy="3516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E74E5680-550E-44BE-9778-B1DD6675F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041" y="1896793"/>
            <a:ext cx="1910474" cy="3501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37289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635"/>
            <a:ext cx="3205908" cy="6857365"/>
          </a:xfrm>
          <a:prstGeom prst="rect">
            <a:avLst/>
          </a:prstGeom>
          <a:solidFill>
            <a:srgbClr val="3242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27"/>
          <p:cNvSpPr txBox="1"/>
          <p:nvPr/>
        </p:nvSpPr>
        <p:spPr>
          <a:xfrm>
            <a:off x="0" y="2576136"/>
            <a:ext cx="3074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</a:rPr>
              <a:t>发票管理</a:t>
            </a:r>
          </a:p>
        </p:txBody>
      </p:sp>
      <p:sp>
        <p:nvSpPr>
          <p:cNvPr id="20" name="直角三角形 19"/>
          <p:cNvSpPr/>
          <p:nvPr/>
        </p:nvSpPr>
        <p:spPr>
          <a:xfrm rot="2700000">
            <a:off x="2986451" y="1855329"/>
            <a:ext cx="438150" cy="43815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13"/>
          <p:cNvSpPr txBox="1"/>
          <p:nvPr/>
        </p:nvSpPr>
        <p:spPr>
          <a:xfrm>
            <a:off x="3385997" y="372691"/>
            <a:ext cx="7631773" cy="49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 dirty="0">
                <a:solidFill>
                  <a:srgbClr val="002060"/>
                </a:solidFill>
              </a:rPr>
              <a:t>编辑</a:t>
            </a:r>
            <a:r>
              <a:rPr lang="en-US" altLang="zh-CN" sz="2000" dirty="0">
                <a:solidFill>
                  <a:srgbClr val="002060"/>
                </a:solidFill>
              </a:rPr>
              <a:t>&amp;</a:t>
            </a:r>
            <a:r>
              <a:rPr lang="zh-CN" altLang="en-US" sz="2000" dirty="0">
                <a:solidFill>
                  <a:srgbClr val="002060"/>
                </a:solidFill>
              </a:rPr>
              <a:t>标注发票</a:t>
            </a:r>
            <a:endParaRPr lang="zh-CN" altLang="en-US" sz="2000" dirty="0">
              <a:solidFill>
                <a:srgbClr val="002060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  <p:sp>
        <p:nvSpPr>
          <p:cNvPr id="5" name="文本框 13"/>
          <p:cNvSpPr txBox="1"/>
          <p:nvPr>
            <p:custDataLst>
              <p:tags r:id="rId1"/>
            </p:custDataLst>
          </p:nvPr>
        </p:nvSpPr>
        <p:spPr>
          <a:xfrm>
            <a:off x="3613593" y="5015382"/>
            <a:ext cx="81864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endParaRPr lang="zh-CN" altLang="en-US" sz="1600" dirty="0">
              <a:solidFill>
                <a:srgbClr val="324274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026C58E-E570-4E15-9301-8B8DF5459CF4}"/>
              </a:ext>
            </a:extLst>
          </p:cNvPr>
          <p:cNvSpPr txBox="1"/>
          <p:nvPr/>
        </p:nvSpPr>
        <p:spPr>
          <a:xfrm>
            <a:off x="3613592" y="1012911"/>
            <a:ext cx="784384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spc="-1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（</a:t>
            </a:r>
            <a:r>
              <a:rPr lang="en-US" altLang="zh-CN" sz="1400" spc="-1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3</a:t>
            </a:r>
            <a:r>
              <a:rPr lang="zh-CN" altLang="en-US" sz="1400" spc="-1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）</a:t>
            </a:r>
            <a:r>
              <a:rPr lang="zh-CN" altLang="zh-CN" sz="1400" spc="-1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如票据类型是火车票，可编辑该类票据的乘坐人员、行程、票价的信</a:t>
            </a:r>
            <a:r>
              <a:rPr lang="zh-CN" altLang="zh-CN" sz="1400" spc="-2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息，点击各类信息可进入编辑界面，编辑完信息后，点击“保存”按钮即可，修</a:t>
            </a:r>
            <a:r>
              <a:rPr lang="zh-CN" altLang="zh-CN" sz="1400" spc="-1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改成功后的信息右侧上会显示“已标注”字样</a:t>
            </a:r>
            <a:endParaRPr lang="zh-CN" altLang="en-US" sz="1400" dirty="0">
              <a:solidFill>
                <a:srgbClr val="002060"/>
              </a:solidFill>
              <a:latin typeface="+mn-ea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50DFEDF6-B400-48E5-84A7-4FB8328D8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592" y="1881008"/>
            <a:ext cx="2009968" cy="444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>
            <a:extLst>
              <a:ext uri="{FF2B5EF4-FFF2-40B4-BE49-F238E27FC236}">
                <a16:creationId xmlns:a16="http://schemas.microsoft.com/office/drawing/2014/main" id="{5395DDF9-F87C-4B45-A347-6C5FF7400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539" y="1880485"/>
            <a:ext cx="2009968" cy="4458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12406765-FA64-4E06-B07C-414C73FA4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486" y="1880485"/>
            <a:ext cx="2009968" cy="4458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69667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635"/>
            <a:ext cx="3205908" cy="6857365"/>
          </a:xfrm>
          <a:prstGeom prst="rect">
            <a:avLst/>
          </a:prstGeom>
          <a:solidFill>
            <a:srgbClr val="3242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27"/>
          <p:cNvSpPr txBox="1"/>
          <p:nvPr/>
        </p:nvSpPr>
        <p:spPr>
          <a:xfrm>
            <a:off x="0" y="2576136"/>
            <a:ext cx="3074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</a:rPr>
              <a:t>前往报销</a:t>
            </a:r>
          </a:p>
        </p:txBody>
      </p:sp>
      <p:sp>
        <p:nvSpPr>
          <p:cNvPr id="20" name="直角三角形 19"/>
          <p:cNvSpPr/>
          <p:nvPr/>
        </p:nvSpPr>
        <p:spPr>
          <a:xfrm rot="2700000">
            <a:off x="2986451" y="1855329"/>
            <a:ext cx="438150" cy="43815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13"/>
          <p:cNvSpPr txBox="1"/>
          <p:nvPr/>
        </p:nvSpPr>
        <p:spPr>
          <a:xfrm>
            <a:off x="3385997" y="372691"/>
            <a:ext cx="7631773" cy="49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 dirty="0">
                <a:solidFill>
                  <a:srgbClr val="002060"/>
                </a:solidFill>
              </a:rPr>
              <a:t>选择发票，前往报销</a:t>
            </a:r>
            <a:endParaRPr lang="zh-CN" altLang="en-US" sz="2000" dirty="0">
              <a:solidFill>
                <a:srgbClr val="002060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  <p:sp>
        <p:nvSpPr>
          <p:cNvPr id="5" name="文本框 13"/>
          <p:cNvSpPr txBox="1"/>
          <p:nvPr>
            <p:custDataLst>
              <p:tags r:id="rId1"/>
            </p:custDataLst>
          </p:nvPr>
        </p:nvSpPr>
        <p:spPr>
          <a:xfrm>
            <a:off x="3613593" y="5015382"/>
            <a:ext cx="81864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endParaRPr lang="zh-CN" altLang="en-US" sz="1600" dirty="0">
              <a:solidFill>
                <a:srgbClr val="324274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41CBFAD-721B-4FD8-BCA8-B15417DAD1EA}"/>
              </a:ext>
            </a:extLst>
          </p:cNvPr>
          <p:cNvSpPr txBox="1"/>
          <p:nvPr/>
        </p:nvSpPr>
        <p:spPr>
          <a:xfrm>
            <a:off x="3515344" y="919288"/>
            <a:ext cx="80701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spc="-1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（</a:t>
            </a:r>
            <a:r>
              <a:rPr lang="en-US" altLang="zh-CN" sz="1400" spc="-1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1</a:t>
            </a:r>
            <a:r>
              <a:rPr lang="zh-CN" altLang="en-US" sz="1400" spc="-1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）</a:t>
            </a:r>
            <a:r>
              <a:rPr lang="zh-CN" altLang="zh-CN" sz="1400" spc="-1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点击</a:t>
            </a:r>
            <a:r>
              <a:rPr lang="zh-CN" altLang="en-US" sz="1400" spc="-1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主页</a:t>
            </a:r>
            <a:r>
              <a:rPr lang="zh-CN" altLang="zh-CN" sz="1400" spc="-1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“待报销发票”或“我的发票</a:t>
            </a:r>
            <a:r>
              <a:rPr lang="en-US" altLang="zh-CN" sz="1400" spc="-1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--</a:t>
            </a:r>
            <a:r>
              <a:rPr lang="zh-CN" altLang="zh-CN" sz="1400" spc="-1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待报销票据”，或者选择“</a:t>
            </a:r>
            <a:r>
              <a:rPr lang="zh-CN" altLang="zh-CN" sz="1400" b="1" spc="-1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申请报销</a:t>
            </a:r>
            <a:r>
              <a:rPr lang="zh-CN" altLang="zh-CN" sz="1400" spc="-1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”下的业务入口，进入发票页面，页面显示待报销的发票信息</a:t>
            </a:r>
            <a:endParaRPr lang="zh-CN" altLang="en-US" sz="1400" dirty="0">
              <a:solidFill>
                <a:srgbClr val="002060"/>
              </a:solidFill>
              <a:latin typeface="+mn-ea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5635736F-F7D9-4572-8C79-8EE73C871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593" y="1574669"/>
            <a:ext cx="2482407" cy="42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80198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635"/>
            <a:ext cx="3205908" cy="6857365"/>
          </a:xfrm>
          <a:prstGeom prst="rect">
            <a:avLst/>
          </a:prstGeom>
          <a:solidFill>
            <a:srgbClr val="3242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27"/>
          <p:cNvSpPr txBox="1"/>
          <p:nvPr/>
        </p:nvSpPr>
        <p:spPr>
          <a:xfrm>
            <a:off x="0" y="2576136"/>
            <a:ext cx="3074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</a:rPr>
              <a:t>前往报销</a:t>
            </a:r>
          </a:p>
        </p:txBody>
      </p:sp>
      <p:sp>
        <p:nvSpPr>
          <p:cNvPr id="20" name="直角三角形 19"/>
          <p:cNvSpPr/>
          <p:nvPr/>
        </p:nvSpPr>
        <p:spPr>
          <a:xfrm rot="2700000">
            <a:off x="2986451" y="1855329"/>
            <a:ext cx="438150" cy="43815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13"/>
          <p:cNvSpPr txBox="1"/>
          <p:nvPr/>
        </p:nvSpPr>
        <p:spPr>
          <a:xfrm>
            <a:off x="3385997" y="372691"/>
            <a:ext cx="7631773" cy="49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 dirty="0">
                <a:solidFill>
                  <a:srgbClr val="002060"/>
                </a:solidFill>
              </a:rPr>
              <a:t>选择发票，前往报销</a:t>
            </a:r>
            <a:endParaRPr lang="zh-CN" altLang="en-US" sz="2000" dirty="0">
              <a:solidFill>
                <a:srgbClr val="002060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  <p:sp>
        <p:nvSpPr>
          <p:cNvPr id="5" name="文本框 13"/>
          <p:cNvSpPr txBox="1"/>
          <p:nvPr>
            <p:custDataLst>
              <p:tags r:id="rId1"/>
            </p:custDataLst>
          </p:nvPr>
        </p:nvSpPr>
        <p:spPr>
          <a:xfrm>
            <a:off x="3613593" y="5015382"/>
            <a:ext cx="81864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endParaRPr lang="zh-CN" altLang="en-US" sz="1600" dirty="0">
              <a:solidFill>
                <a:srgbClr val="324274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0D4D1DD-30EA-4F61-A525-49A113B7DC58}"/>
              </a:ext>
            </a:extLst>
          </p:cNvPr>
          <p:cNvSpPr txBox="1"/>
          <p:nvPr/>
        </p:nvSpPr>
        <p:spPr>
          <a:xfrm>
            <a:off x="3437698" y="948958"/>
            <a:ext cx="853820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spc="-1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（</a:t>
            </a:r>
            <a:r>
              <a:rPr lang="en-US" altLang="zh-CN" sz="1400" spc="-1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2</a:t>
            </a:r>
            <a:r>
              <a:rPr lang="zh-CN" altLang="en-US" sz="1400" spc="-1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）</a:t>
            </a:r>
            <a:r>
              <a:rPr lang="zh-CN" altLang="zh-CN" sz="1400" spc="-1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勾选需要报销的发票，点击右下方的“前往报销”按钮，进入信息填写界面，信息界面会智能生成报销信息并自动计算报销费用，如果存在异常或者多项可选，则</a:t>
            </a:r>
            <a:r>
              <a:rPr lang="zh-CN" altLang="zh-CN" sz="1400" spc="-95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界面会标红显示。可修改基本信息、项目信息、金额信息、冲销借款等报销详情</a:t>
            </a:r>
            <a:endParaRPr lang="zh-CN" altLang="en-US" sz="1400" dirty="0">
              <a:solidFill>
                <a:srgbClr val="002060"/>
              </a:solidFill>
              <a:latin typeface="+mn-ea"/>
            </a:endParaRPr>
          </a:p>
        </p:txBody>
      </p:sp>
      <p:pic>
        <p:nvPicPr>
          <p:cNvPr id="8197" name="Picture 5">
            <a:extLst>
              <a:ext uri="{FF2B5EF4-FFF2-40B4-BE49-F238E27FC236}">
                <a16:creationId xmlns:a16="http://schemas.microsoft.com/office/drawing/2014/main" id="{D8DE93A1-3E0D-4A3E-8985-57F3F5ACD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030" y="1934965"/>
            <a:ext cx="1668463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898D3CC9-544C-466F-8D67-B0FB95E9F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210" y="1934965"/>
            <a:ext cx="1668463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3825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635"/>
            <a:ext cx="3205908" cy="6857365"/>
          </a:xfrm>
          <a:prstGeom prst="rect">
            <a:avLst/>
          </a:prstGeom>
          <a:solidFill>
            <a:srgbClr val="3242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27"/>
          <p:cNvSpPr txBox="1"/>
          <p:nvPr/>
        </p:nvSpPr>
        <p:spPr>
          <a:xfrm>
            <a:off x="0" y="2576136"/>
            <a:ext cx="3074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</a:rPr>
              <a:t>前往报销</a:t>
            </a:r>
          </a:p>
        </p:txBody>
      </p:sp>
      <p:sp>
        <p:nvSpPr>
          <p:cNvPr id="20" name="直角三角形 19"/>
          <p:cNvSpPr/>
          <p:nvPr/>
        </p:nvSpPr>
        <p:spPr>
          <a:xfrm rot="2700000">
            <a:off x="2986451" y="1855329"/>
            <a:ext cx="438150" cy="43815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13"/>
          <p:cNvSpPr txBox="1"/>
          <p:nvPr/>
        </p:nvSpPr>
        <p:spPr>
          <a:xfrm>
            <a:off x="3385997" y="372691"/>
            <a:ext cx="7631773" cy="49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 dirty="0">
                <a:solidFill>
                  <a:srgbClr val="002060"/>
                </a:solidFill>
              </a:rPr>
              <a:t>修改报销信息</a:t>
            </a:r>
            <a:endParaRPr lang="zh-CN" altLang="en-US" sz="2000" dirty="0">
              <a:solidFill>
                <a:srgbClr val="002060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  <p:sp>
        <p:nvSpPr>
          <p:cNvPr id="5" name="文本框 13"/>
          <p:cNvSpPr txBox="1"/>
          <p:nvPr>
            <p:custDataLst>
              <p:tags r:id="rId1"/>
            </p:custDataLst>
          </p:nvPr>
        </p:nvSpPr>
        <p:spPr>
          <a:xfrm>
            <a:off x="3613593" y="5015382"/>
            <a:ext cx="81864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endParaRPr lang="zh-CN" altLang="en-US" sz="1600" dirty="0">
              <a:solidFill>
                <a:srgbClr val="324274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EEDED31-F7DF-443A-BE99-4540E7C1F0C1}"/>
              </a:ext>
            </a:extLst>
          </p:cNvPr>
          <p:cNvSpPr txBox="1"/>
          <p:nvPr/>
        </p:nvSpPr>
        <p:spPr>
          <a:xfrm>
            <a:off x="3688868" y="874075"/>
            <a:ext cx="78508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spc="-1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修改基本信息。</a:t>
            </a:r>
            <a:r>
              <a:rPr lang="zh-CN" altLang="zh-CN" sz="1400" spc="-1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点击“基本信息”展示区域，可进入基本信息的编辑页面，可修改摘要、实际报销人工号</a:t>
            </a:r>
            <a:r>
              <a:rPr lang="en-US" altLang="zh-CN" sz="1400" spc="-1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/</a:t>
            </a:r>
            <a:r>
              <a:rPr lang="zh-CN" altLang="zh-CN" sz="1400" spc="-1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姓名、联系电话、手机等信息，待填写完毕后，点击“保存”按钮即可，返回到上个页面</a:t>
            </a:r>
            <a:endParaRPr lang="zh-CN" altLang="en-US" sz="1400" dirty="0">
              <a:solidFill>
                <a:srgbClr val="002060"/>
              </a:solidFill>
              <a:latin typeface="+mn-ea"/>
            </a:endParaRPr>
          </a:p>
        </p:txBody>
      </p:sp>
      <p:pic>
        <p:nvPicPr>
          <p:cNvPr id="9221" name="Picture 5">
            <a:extLst>
              <a:ext uri="{FF2B5EF4-FFF2-40B4-BE49-F238E27FC236}">
                <a16:creationId xmlns:a16="http://schemas.microsoft.com/office/drawing/2014/main" id="{016D0C2A-8318-4907-A817-4EA2B9E63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17" y="1434635"/>
            <a:ext cx="2304164" cy="5082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6F2861D-7ED6-42DA-82B5-F903B4BBE3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868" y="1434635"/>
            <a:ext cx="2304164" cy="509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9264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635"/>
            <a:ext cx="3205908" cy="6857365"/>
          </a:xfrm>
          <a:prstGeom prst="rect">
            <a:avLst/>
          </a:prstGeom>
          <a:solidFill>
            <a:srgbClr val="3242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27"/>
          <p:cNvSpPr txBox="1"/>
          <p:nvPr/>
        </p:nvSpPr>
        <p:spPr>
          <a:xfrm>
            <a:off x="0" y="2576136"/>
            <a:ext cx="3074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</a:rPr>
              <a:t>前往报销</a:t>
            </a:r>
          </a:p>
        </p:txBody>
      </p:sp>
      <p:sp>
        <p:nvSpPr>
          <p:cNvPr id="20" name="直角三角形 19"/>
          <p:cNvSpPr/>
          <p:nvPr/>
        </p:nvSpPr>
        <p:spPr>
          <a:xfrm rot="2700000">
            <a:off x="2986451" y="1855329"/>
            <a:ext cx="438150" cy="43815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13"/>
          <p:cNvSpPr txBox="1"/>
          <p:nvPr/>
        </p:nvSpPr>
        <p:spPr>
          <a:xfrm>
            <a:off x="3385997" y="372691"/>
            <a:ext cx="7631773" cy="49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 dirty="0">
                <a:solidFill>
                  <a:srgbClr val="002060"/>
                </a:solidFill>
              </a:rPr>
              <a:t>修改报销信息</a:t>
            </a:r>
            <a:endParaRPr lang="zh-CN" altLang="en-US" sz="2000" dirty="0">
              <a:solidFill>
                <a:srgbClr val="002060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  <p:sp>
        <p:nvSpPr>
          <p:cNvPr id="5" name="文本框 13"/>
          <p:cNvSpPr txBox="1"/>
          <p:nvPr>
            <p:custDataLst>
              <p:tags r:id="rId1"/>
            </p:custDataLst>
          </p:nvPr>
        </p:nvSpPr>
        <p:spPr>
          <a:xfrm>
            <a:off x="3613593" y="5015382"/>
            <a:ext cx="81864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endParaRPr lang="zh-CN" altLang="en-US" sz="1600" dirty="0">
              <a:solidFill>
                <a:srgbClr val="324274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31C0860-37A7-4AF2-86C5-A399E3CD4E8F}"/>
              </a:ext>
            </a:extLst>
          </p:cNvPr>
          <p:cNvSpPr txBox="1"/>
          <p:nvPr/>
        </p:nvSpPr>
        <p:spPr>
          <a:xfrm>
            <a:off x="3515344" y="919288"/>
            <a:ext cx="79420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spc="-1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修改项目信息。</a:t>
            </a:r>
            <a:r>
              <a:rPr lang="zh-CN" altLang="zh-CN" sz="1400" spc="-1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点击“项目信息”展示区域，进行报销经费项目选择或填写</a:t>
            </a:r>
            <a:r>
              <a:rPr lang="zh-CN" altLang="en-US" sz="1400" spc="-1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，可选择多项目共同报销</a:t>
            </a:r>
            <a:r>
              <a:rPr lang="zh-CN" altLang="zh-CN" sz="1400" spc="-1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。填写完成后，点击“保存”按钮即可，返回上个页面</a:t>
            </a:r>
            <a:endParaRPr lang="zh-CN" altLang="en-US" sz="1400" dirty="0">
              <a:solidFill>
                <a:srgbClr val="002060"/>
              </a:solidFill>
              <a:latin typeface="+mn-ea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B15A54F8-F839-42E4-AFE2-EE6C51A32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89801"/>
            <a:ext cx="2057796" cy="454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12815A7-F85B-4218-9D25-760492A49B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362" y="1489802"/>
            <a:ext cx="2057796" cy="454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5689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635"/>
            <a:ext cx="3205908" cy="6857365"/>
          </a:xfrm>
          <a:prstGeom prst="rect">
            <a:avLst/>
          </a:prstGeom>
          <a:solidFill>
            <a:srgbClr val="3242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27"/>
          <p:cNvSpPr txBox="1"/>
          <p:nvPr/>
        </p:nvSpPr>
        <p:spPr>
          <a:xfrm>
            <a:off x="0" y="2576136"/>
            <a:ext cx="3074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</a:rPr>
              <a:t>前往报销</a:t>
            </a:r>
          </a:p>
        </p:txBody>
      </p:sp>
      <p:sp>
        <p:nvSpPr>
          <p:cNvPr id="20" name="直角三角形 19"/>
          <p:cNvSpPr/>
          <p:nvPr/>
        </p:nvSpPr>
        <p:spPr>
          <a:xfrm rot="2700000">
            <a:off x="2986451" y="1855329"/>
            <a:ext cx="438150" cy="43815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13"/>
          <p:cNvSpPr txBox="1"/>
          <p:nvPr/>
        </p:nvSpPr>
        <p:spPr>
          <a:xfrm>
            <a:off x="3385997" y="372691"/>
            <a:ext cx="7631773" cy="49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 dirty="0">
                <a:solidFill>
                  <a:srgbClr val="002060"/>
                </a:solidFill>
              </a:rPr>
              <a:t>修改报销信息</a:t>
            </a:r>
            <a:endParaRPr lang="zh-CN" altLang="en-US" sz="2000" dirty="0">
              <a:solidFill>
                <a:srgbClr val="002060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  <p:sp>
        <p:nvSpPr>
          <p:cNvPr id="5" name="文本框 13"/>
          <p:cNvSpPr txBox="1"/>
          <p:nvPr>
            <p:custDataLst>
              <p:tags r:id="rId1"/>
            </p:custDataLst>
          </p:nvPr>
        </p:nvSpPr>
        <p:spPr>
          <a:xfrm>
            <a:off x="3613593" y="5015382"/>
            <a:ext cx="81864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endParaRPr lang="zh-CN" altLang="en-US" sz="1600" dirty="0">
              <a:solidFill>
                <a:srgbClr val="324274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6A268C5-6ED0-4A69-A486-0E3CDBFA2560}"/>
              </a:ext>
            </a:extLst>
          </p:cNvPr>
          <p:cNvSpPr txBox="1"/>
          <p:nvPr/>
        </p:nvSpPr>
        <p:spPr>
          <a:xfrm>
            <a:off x="3515345" y="920242"/>
            <a:ext cx="828466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spc="-1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修改报销项。</a:t>
            </a:r>
            <a:r>
              <a:rPr lang="zh-CN" altLang="zh-CN" sz="1400" spc="-1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点击“报销明细”展示区域中的“修改报销项”按钮，进行报销项的</a:t>
            </a:r>
            <a:r>
              <a:rPr lang="zh-CN" altLang="zh-CN" sz="1400" spc="-2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选择或修改。勾选待修改报销项的发票，点击下方的“修改报销项”按钮进行报</a:t>
            </a:r>
            <a:r>
              <a:rPr lang="zh-CN" altLang="zh-CN" sz="1400" spc="-1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销项的选择。选择完成后，点击“保存”按钮即可。</a:t>
            </a:r>
            <a:r>
              <a:rPr lang="zh-CN" altLang="en-US" sz="1400" spc="-10" dirty="0">
                <a:solidFill>
                  <a:srgbClr val="FF0000"/>
                </a:solidFill>
                <a:effectLst/>
                <a:latin typeface="+mn-ea"/>
                <a:cs typeface="宋体" panose="02010600030101010101" pitchFamily="2" charset="-122"/>
              </a:rPr>
              <a:t>特别说明：</a:t>
            </a:r>
            <a:r>
              <a:rPr lang="zh-CN" altLang="zh-CN" sz="1400" spc="-10" dirty="0">
                <a:solidFill>
                  <a:srgbClr val="FF0000"/>
                </a:solidFill>
                <a:effectLst/>
                <a:latin typeface="+mn-ea"/>
                <a:cs typeface="宋体" panose="02010600030101010101" pitchFamily="2" charset="-122"/>
              </a:rPr>
              <a:t>一个发票项目名称会对应多个报销项，例如“现在服务”发票项目</a:t>
            </a:r>
            <a:r>
              <a:rPr lang="zh-CN" altLang="en-US" sz="1400" spc="-10" dirty="0">
                <a:solidFill>
                  <a:srgbClr val="FF0000"/>
                </a:solidFill>
                <a:effectLst/>
                <a:latin typeface="+mn-ea"/>
                <a:cs typeface="宋体" panose="02010600030101010101" pitchFamily="2" charset="-122"/>
              </a:rPr>
              <a:t>系统设置</a:t>
            </a:r>
            <a:r>
              <a:rPr lang="zh-CN" altLang="zh-CN" sz="1400" spc="-10" dirty="0">
                <a:solidFill>
                  <a:srgbClr val="FF0000"/>
                </a:solidFill>
                <a:effectLst/>
                <a:latin typeface="+mn-ea"/>
                <a:cs typeface="宋体" panose="02010600030101010101" pitchFamily="2" charset="-122"/>
              </a:rPr>
              <a:t>会对应版面费、委托业务费、专用材料等多个报销项，填写时应选择正确报销项，避免因报销项错误导致预算项余额不足，从而影响报销进度</a:t>
            </a:r>
            <a:endParaRPr lang="zh-CN" altLang="en-US" sz="1400" dirty="0">
              <a:solidFill>
                <a:srgbClr val="FF0000"/>
              </a:solidFill>
              <a:latin typeface="+mn-ea"/>
            </a:endParaRPr>
          </a:p>
        </p:txBody>
      </p:sp>
      <p:pic>
        <p:nvPicPr>
          <p:cNvPr id="11266" name="图片 1">
            <a:extLst>
              <a:ext uri="{FF2B5EF4-FFF2-40B4-BE49-F238E27FC236}">
                <a16:creationId xmlns:a16="http://schemas.microsoft.com/office/drawing/2014/main" id="{BC7BB564-5A2C-49AC-BA9F-F802AFD3F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206" y="2133883"/>
            <a:ext cx="1972567" cy="4356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图片 1">
            <a:extLst>
              <a:ext uri="{FF2B5EF4-FFF2-40B4-BE49-F238E27FC236}">
                <a16:creationId xmlns:a16="http://schemas.microsoft.com/office/drawing/2014/main" id="{32696768-549B-4361-9778-6893706F1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210" y="2128619"/>
            <a:ext cx="1972567" cy="4356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32236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635"/>
            <a:ext cx="3205908" cy="6857365"/>
          </a:xfrm>
          <a:prstGeom prst="rect">
            <a:avLst/>
          </a:prstGeom>
          <a:solidFill>
            <a:srgbClr val="3242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27"/>
          <p:cNvSpPr txBox="1"/>
          <p:nvPr/>
        </p:nvSpPr>
        <p:spPr>
          <a:xfrm>
            <a:off x="0" y="2576136"/>
            <a:ext cx="3074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</a:rPr>
              <a:t>前往报销</a:t>
            </a:r>
          </a:p>
        </p:txBody>
      </p:sp>
      <p:sp>
        <p:nvSpPr>
          <p:cNvPr id="20" name="直角三角形 19"/>
          <p:cNvSpPr/>
          <p:nvPr/>
        </p:nvSpPr>
        <p:spPr>
          <a:xfrm rot="2700000">
            <a:off x="2986451" y="1855329"/>
            <a:ext cx="438150" cy="43815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13"/>
          <p:cNvSpPr txBox="1"/>
          <p:nvPr/>
        </p:nvSpPr>
        <p:spPr>
          <a:xfrm>
            <a:off x="3385997" y="372691"/>
            <a:ext cx="7631773" cy="49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 dirty="0">
                <a:solidFill>
                  <a:srgbClr val="002060"/>
                </a:solidFill>
              </a:rPr>
              <a:t>修改报销信息</a:t>
            </a:r>
            <a:endParaRPr lang="zh-CN" altLang="en-US" sz="2000" dirty="0">
              <a:solidFill>
                <a:srgbClr val="002060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  <p:sp>
        <p:nvSpPr>
          <p:cNvPr id="5" name="文本框 13"/>
          <p:cNvSpPr txBox="1"/>
          <p:nvPr>
            <p:custDataLst>
              <p:tags r:id="rId1"/>
            </p:custDataLst>
          </p:nvPr>
        </p:nvSpPr>
        <p:spPr>
          <a:xfrm>
            <a:off x="3613593" y="5015382"/>
            <a:ext cx="81864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endParaRPr lang="zh-CN" altLang="en-US" sz="1600" dirty="0">
              <a:solidFill>
                <a:srgbClr val="324274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6A268C5-6ED0-4A69-A486-0E3CDBFA2560}"/>
              </a:ext>
            </a:extLst>
          </p:cNvPr>
          <p:cNvSpPr txBox="1"/>
          <p:nvPr/>
        </p:nvSpPr>
        <p:spPr>
          <a:xfrm>
            <a:off x="3515345" y="920242"/>
            <a:ext cx="828466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spc="-10" dirty="0">
                <a:solidFill>
                  <a:srgbClr val="002060"/>
                </a:solidFill>
                <a:latin typeface="+mn-ea"/>
                <a:cs typeface="宋体" panose="02010600030101010101" pitchFamily="2" charset="-122"/>
              </a:rPr>
              <a:t>费用分摊。</a:t>
            </a:r>
            <a:r>
              <a:rPr lang="zh-CN" altLang="zh-CN" sz="1400" spc="-1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点击“报销明细”展示区域中的“费用分摊”按钮，可对多经费项目、多预算项进行金额分配。在各自预算项</a:t>
            </a:r>
            <a:r>
              <a:rPr lang="en-US" altLang="zh-CN" sz="1400" spc="-1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/</a:t>
            </a:r>
            <a:r>
              <a:rPr lang="zh-CN" altLang="zh-CN" sz="1400" spc="-1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余额下方填写金额，点击“保存”按钮即可。费用分摊可跨预算项、跨项目分摊票据金额。</a:t>
            </a:r>
            <a:endParaRPr lang="zh-CN" altLang="en-US" sz="1400" dirty="0">
              <a:solidFill>
                <a:srgbClr val="002060"/>
              </a:solidFill>
              <a:latin typeface="+mn-ea"/>
            </a:endParaRPr>
          </a:p>
        </p:txBody>
      </p:sp>
      <p:pic>
        <p:nvPicPr>
          <p:cNvPr id="12291" name="图片 1">
            <a:extLst>
              <a:ext uri="{FF2B5EF4-FFF2-40B4-BE49-F238E27FC236}">
                <a16:creationId xmlns:a16="http://schemas.microsoft.com/office/drawing/2014/main" id="{7FD6968B-F03D-47CE-9579-78BF850DD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593" y="1574800"/>
            <a:ext cx="2112406" cy="4672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E6DC838E-0DA0-4FB7-8E27-9B59FA6CB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684" y="1574800"/>
            <a:ext cx="2112406" cy="4672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8736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图片 58" descr="未标题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093210" y="2423795"/>
            <a:ext cx="3374390" cy="8299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zh-CN" sz="4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PART 1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401568" y="3253740"/>
            <a:ext cx="47183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登 录 系 统</a:t>
            </a:r>
          </a:p>
        </p:txBody>
      </p:sp>
    </p:spTree>
    <p:extLst>
      <p:ext uri="{BB962C8B-B14F-4D97-AF65-F5344CB8AC3E}">
        <p14:creationId xmlns:p14="http://schemas.microsoft.com/office/powerpoint/2010/main" val="2825407342"/>
      </p:ext>
    </p:extLst>
  </p:cSld>
  <p:clrMapOvr>
    <a:masterClrMapping/>
  </p:clrMapOvr>
  <p:transition spd="slow" advTm="0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635"/>
            <a:ext cx="3205908" cy="6857365"/>
          </a:xfrm>
          <a:prstGeom prst="rect">
            <a:avLst/>
          </a:prstGeom>
          <a:solidFill>
            <a:srgbClr val="3242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27"/>
          <p:cNvSpPr txBox="1"/>
          <p:nvPr/>
        </p:nvSpPr>
        <p:spPr>
          <a:xfrm>
            <a:off x="0" y="2576136"/>
            <a:ext cx="3074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</a:rPr>
              <a:t>前往报销</a:t>
            </a:r>
          </a:p>
        </p:txBody>
      </p:sp>
      <p:sp>
        <p:nvSpPr>
          <p:cNvPr id="20" name="直角三角形 19"/>
          <p:cNvSpPr/>
          <p:nvPr/>
        </p:nvSpPr>
        <p:spPr>
          <a:xfrm rot="2700000">
            <a:off x="2986451" y="1855329"/>
            <a:ext cx="438150" cy="43815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13"/>
          <p:cNvSpPr txBox="1"/>
          <p:nvPr/>
        </p:nvSpPr>
        <p:spPr>
          <a:xfrm>
            <a:off x="3385997" y="372691"/>
            <a:ext cx="7631773" cy="49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 dirty="0">
                <a:solidFill>
                  <a:srgbClr val="002060"/>
                </a:solidFill>
              </a:rPr>
              <a:t>修改报销信息</a:t>
            </a:r>
            <a:endParaRPr lang="zh-CN" altLang="en-US" sz="2000" dirty="0">
              <a:solidFill>
                <a:srgbClr val="002060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  <p:sp>
        <p:nvSpPr>
          <p:cNvPr id="5" name="文本框 13"/>
          <p:cNvSpPr txBox="1"/>
          <p:nvPr>
            <p:custDataLst>
              <p:tags r:id="rId1"/>
            </p:custDataLst>
          </p:nvPr>
        </p:nvSpPr>
        <p:spPr>
          <a:xfrm>
            <a:off x="3613593" y="5015382"/>
            <a:ext cx="81864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endParaRPr lang="zh-CN" altLang="en-US" sz="1600" dirty="0">
              <a:solidFill>
                <a:srgbClr val="324274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6A268C5-6ED0-4A69-A486-0E3CDBFA2560}"/>
              </a:ext>
            </a:extLst>
          </p:cNvPr>
          <p:cNvSpPr txBox="1"/>
          <p:nvPr/>
        </p:nvSpPr>
        <p:spPr>
          <a:xfrm>
            <a:off x="3515345" y="920242"/>
            <a:ext cx="82846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spc="-1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修改支付信息。</a:t>
            </a:r>
            <a:r>
              <a:rPr lang="zh-CN" altLang="zh-CN" sz="1400" spc="-1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点击“支付信息”展示区域，进行支付信息的填写或修改。可自行选</a:t>
            </a:r>
            <a:r>
              <a:rPr lang="zh-CN" altLang="zh-CN" sz="1400" spc="-2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择相应的支付方式（转卡或汇款），在工号或户名处填写您的相关信息，点击右侧的放大镜按钮，选择待支付的银行卡，点击“完成”按钮，其他信息将会自动</a:t>
            </a:r>
            <a:r>
              <a:rPr lang="zh-CN" altLang="zh-CN" sz="1400" spc="-115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弹出，填写支付金额后，点击“保存”按钮即可。如要拆分支付，可点击下方“新</a:t>
            </a:r>
            <a:r>
              <a:rPr lang="zh-CN" altLang="zh-CN" sz="1400" spc="-1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增”按钮，继续添加</a:t>
            </a:r>
            <a:endParaRPr lang="zh-CN" altLang="en-US" sz="1400" dirty="0">
              <a:solidFill>
                <a:srgbClr val="002060"/>
              </a:solidFill>
              <a:latin typeface="+mn-ea"/>
            </a:endParaRPr>
          </a:p>
        </p:txBody>
      </p:sp>
      <p:pic>
        <p:nvPicPr>
          <p:cNvPr id="13314" name="图片 1">
            <a:extLst>
              <a:ext uri="{FF2B5EF4-FFF2-40B4-BE49-F238E27FC236}">
                <a16:creationId xmlns:a16="http://schemas.microsoft.com/office/drawing/2014/main" id="{0761F1D7-698B-4DB8-B0FE-02ECCABD3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593" y="1922595"/>
            <a:ext cx="2172970" cy="4798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>
            <a:extLst>
              <a:ext uri="{FF2B5EF4-FFF2-40B4-BE49-F238E27FC236}">
                <a16:creationId xmlns:a16="http://schemas.microsoft.com/office/drawing/2014/main" id="{F2A9866C-FA93-421D-900A-EB57E7428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22595"/>
            <a:ext cx="2097024" cy="4834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4830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635"/>
            <a:ext cx="3205908" cy="6857365"/>
          </a:xfrm>
          <a:prstGeom prst="rect">
            <a:avLst/>
          </a:prstGeom>
          <a:solidFill>
            <a:srgbClr val="3242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27"/>
          <p:cNvSpPr txBox="1"/>
          <p:nvPr/>
        </p:nvSpPr>
        <p:spPr>
          <a:xfrm>
            <a:off x="0" y="2576136"/>
            <a:ext cx="3074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</a:rPr>
              <a:t>前往报销</a:t>
            </a:r>
          </a:p>
        </p:txBody>
      </p:sp>
      <p:sp>
        <p:nvSpPr>
          <p:cNvPr id="20" name="直角三角形 19"/>
          <p:cNvSpPr/>
          <p:nvPr/>
        </p:nvSpPr>
        <p:spPr>
          <a:xfrm rot="2700000">
            <a:off x="2986451" y="1855329"/>
            <a:ext cx="438150" cy="43815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13"/>
          <p:cNvSpPr txBox="1"/>
          <p:nvPr/>
        </p:nvSpPr>
        <p:spPr>
          <a:xfrm>
            <a:off x="3385997" y="372691"/>
            <a:ext cx="7631773" cy="49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 dirty="0">
                <a:solidFill>
                  <a:srgbClr val="002060"/>
                </a:solidFill>
              </a:rPr>
              <a:t>修改报销信息</a:t>
            </a:r>
            <a:endParaRPr lang="zh-CN" altLang="en-US" sz="2000" dirty="0">
              <a:solidFill>
                <a:srgbClr val="002060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6A268C5-6ED0-4A69-A486-0E3CDBFA2560}"/>
              </a:ext>
            </a:extLst>
          </p:cNvPr>
          <p:cNvSpPr txBox="1"/>
          <p:nvPr/>
        </p:nvSpPr>
        <p:spPr>
          <a:xfrm>
            <a:off x="3515345" y="920242"/>
            <a:ext cx="82846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spc="-10" dirty="0">
                <a:solidFill>
                  <a:srgbClr val="002060"/>
                </a:solidFill>
                <a:latin typeface="+mn-ea"/>
                <a:cs typeface="宋体" panose="02010600030101010101" pitchFamily="2" charset="-122"/>
              </a:rPr>
              <a:t>完善行程。</a:t>
            </a:r>
            <a:r>
              <a:rPr lang="zh-CN" altLang="zh-CN" sz="1400" spc="-1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点击“行程信息”展示区域，进行行程信息的补录或修改。可修改出</a:t>
            </a:r>
            <a:r>
              <a:rPr lang="zh-CN" altLang="zh-CN" sz="1400" spc="-2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发城市、到达城市及出发时间，补录行程时需设置返程日期，点击“保存”按钮即可；点击“补贴信息”，可对差旅补贴金额进行修改，设置出差城市、补贴标准及行程时间，相关的住宿、伙食、交通金额自动弹出，点击“保存”按钮，返</a:t>
            </a:r>
            <a:r>
              <a:rPr lang="zh-CN" altLang="zh-CN" sz="1400" spc="-1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回到上个页面，注意报销金额不要超过预算项金额</a:t>
            </a:r>
            <a:endParaRPr lang="zh-CN" altLang="en-US" sz="1400" dirty="0">
              <a:solidFill>
                <a:srgbClr val="002060"/>
              </a:solidFill>
              <a:latin typeface="+mn-ea"/>
            </a:endParaRPr>
          </a:p>
        </p:txBody>
      </p:sp>
      <p:pic>
        <p:nvPicPr>
          <p:cNvPr id="14342" name="Picture 6">
            <a:extLst>
              <a:ext uri="{FF2B5EF4-FFF2-40B4-BE49-F238E27FC236}">
                <a16:creationId xmlns:a16="http://schemas.microsoft.com/office/drawing/2014/main" id="{D5C1EF0E-674B-4368-A4CF-80E379586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997" y="1922596"/>
            <a:ext cx="1693862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8">
            <a:extLst>
              <a:ext uri="{FF2B5EF4-FFF2-40B4-BE49-F238E27FC236}">
                <a16:creationId xmlns:a16="http://schemas.microsoft.com/office/drawing/2014/main" id="{3578B0D9-DC93-4717-85C4-E73FFA0D0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979" y="1922596"/>
            <a:ext cx="1701800" cy="375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9">
            <a:extLst>
              <a:ext uri="{FF2B5EF4-FFF2-40B4-BE49-F238E27FC236}">
                <a16:creationId xmlns:a16="http://schemas.microsoft.com/office/drawing/2014/main" id="{DC89E36D-F8DE-48C3-8B7B-FBDEF822A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959" y="1922596"/>
            <a:ext cx="1693862" cy="375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0">
            <a:extLst>
              <a:ext uri="{FF2B5EF4-FFF2-40B4-BE49-F238E27FC236}">
                <a16:creationId xmlns:a16="http://schemas.microsoft.com/office/drawing/2014/main" id="{8DEF8117-4EA4-41CC-BD42-68D9A9A09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7001" y="1922596"/>
            <a:ext cx="1701306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1">
            <a:extLst>
              <a:ext uri="{FF2B5EF4-FFF2-40B4-BE49-F238E27FC236}">
                <a16:creationId xmlns:a16="http://schemas.microsoft.com/office/drawing/2014/main" id="{BA3C31A3-AEBD-4952-AFFA-54FF834B0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8094" y="1922596"/>
            <a:ext cx="168393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92645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635"/>
            <a:ext cx="3205908" cy="6857365"/>
          </a:xfrm>
          <a:prstGeom prst="rect">
            <a:avLst/>
          </a:prstGeom>
          <a:solidFill>
            <a:srgbClr val="3242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27"/>
          <p:cNvSpPr txBox="1"/>
          <p:nvPr/>
        </p:nvSpPr>
        <p:spPr>
          <a:xfrm>
            <a:off x="0" y="2576136"/>
            <a:ext cx="3074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</a:rPr>
              <a:t>前往报销</a:t>
            </a:r>
          </a:p>
        </p:txBody>
      </p:sp>
      <p:sp>
        <p:nvSpPr>
          <p:cNvPr id="20" name="直角三角形 19"/>
          <p:cNvSpPr/>
          <p:nvPr/>
        </p:nvSpPr>
        <p:spPr>
          <a:xfrm rot="2700000">
            <a:off x="2986451" y="1855329"/>
            <a:ext cx="438150" cy="43815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13"/>
          <p:cNvSpPr txBox="1"/>
          <p:nvPr/>
        </p:nvSpPr>
        <p:spPr>
          <a:xfrm>
            <a:off x="3385997" y="372691"/>
            <a:ext cx="7631773" cy="49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 dirty="0">
                <a:solidFill>
                  <a:srgbClr val="002060"/>
                </a:solidFill>
              </a:rPr>
              <a:t>补充说明上传</a:t>
            </a:r>
            <a:endParaRPr lang="zh-CN" altLang="en-US" sz="2000" dirty="0">
              <a:solidFill>
                <a:srgbClr val="002060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  <p:sp>
        <p:nvSpPr>
          <p:cNvPr id="5" name="文本框 13"/>
          <p:cNvSpPr txBox="1"/>
          <p:nvPr>
            <p:custDataLst>
              <p:tags r:id="rId1"/>
            </p:custDataLst>
          </p:nvPr>
        </p:nvSpPr>
        <p:spPr>
          <a:xfrm>
            <a:off x="3613593" y="5015382"/>
            <a:ext cx="81864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endParaRPr lang="zh-CN" altLang="en-US" sz="1600" dirty="0">
              <a:solidFill>
                <a:srgbClr val="324274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6A268C5-6ED0-4A69-A486-0E3CDBFA2560}"/>
              </a:ext>
            </a:extLst>
          </p:cNvPr>
          <p:cNvSpPr txBox="1"/>
          <p:nvPr/>
        </p:nvSpPr>
        <p:spPr>
          <a:xfrm>
            <a:off x="3515345" y="920242"/>
            <a:ext cx="82846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spc="-5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上传补充说明。例如</a:t>
            </a:r>
            <a:r>
              <a:rPr lang="zh-CN" altLang="zh-CN" sz="1400" spc="-5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差旅报销需要提供出差审批单</a:t>
            </a:r>
            <a:r>
              <a:rPr lang="zh-CN" altLang="en-US" sz="1400" spc="-5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、</a:t>
            </a:r>
            <a:r>
              <a:rPr lang="zh-CN" altLang="zh-CN" sz="1400" spc="-5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参加会议培训竞赛需要提供通知</a:t>
            </a:r>
            <a:r>
              <a:rPr lang="zh-CN" altLang="en-US" sz="1400" spc="-5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、</a:t>
            </a:r>
            <a:r>
              <a:rPr lang="zh-CN" altLang="zh-CN" sz="1400" spc="-5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公务卡支付需要提供支付记录等等</a:t>
            </a:r>
            <a:r>
              <a:rPr lang="zh-CN" altLang="en-US" sz="1400" spc="-5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情况</a:t>
            </a:r>
            <a:r>
              <a:rPr lang="zh-CN" altLang="zh-CN" sz="1400" spc="-5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，报销时</a:t>
            </a:r>
            <a:r>
              <a:rPr lang="zh-CN" altLang="en-US" sz="1400" spc="-5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我们</a:t>
            </a:r>
            <a:r>
              <a:rPr lang="zh-CN" altLang="zh-CN" sz="1400" spc="-5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需要提供</a:t>
            </a:r>
            <a:r>
              <a:rPr lang="zh-CN" altLang="en-US" sz="1400" spc="-5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必要补充</a:t>
            </a:r>
            <a:r>
              <a:rPr lang="zh-CN" altLang="zh-CN" sz="1400" spc="-5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说明。</a:t>
            </a:r>
            <a:r>
              <a:rPr lang="zh-CN" altLang="zh-CN" sz="1400" spc="-2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点击“补充说明”展示区域，找到对应的“补充说明事项”，</a:t>
            </a:r>
            <a:r>
              <a:rPr lang="zh-CN" altLang="zh-CN" sz="1400" spc="-1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填写原因描述并上传相关附件，点击“保存”按钮即可，未找到</a:t>
            </a:r>
            <a:r>
              <a:rPr lang="zh-CN" altLang="en-US" sz="1400" spc="-1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明确</a:t>
            </a:r>
            <a:r>
              <a:rPr lang="zh-CN" altLang="zh-CN" sz="1400" spc="-1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分类的，</a:t>
            </a:r>
            <a:r>
              <a:rPr lang="zh-CN" altLang="en-US" sz="1400" spc="-1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我们可通过</a:t>
            </a:r>
            <a:r>
              <a:rPr lang="zh-CN" altLang="zh-CN" sz="1400" spc="-1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“其他补充说明”填写并上传即可</a:t>
            </a:r>
            <a:endParaRPr lang="zh-CN" altLang="en-US" sz="1400" dirty="0">
              <a:solidFill>
                <a:srgbClr val="002060"/>
              </a:solidFill>
              <a:latin typeface="+mn-ea"/>
            </a:endParaRPr>
          </a:p>
        </p:txBody>
      </p:sp>
      <p:pic>
        <p:nvPicPr>
          <p:cNvPr id="15362" name="图片 1">
            <a:extLst>
              <a:ext uri="{FF2B5EF4-FFF2-40B4-BE49-F238E27FC236}">
                <a16:creationId xmlns:a16="http://schemas.microsoft.com/office/drawing/2014/main" id="{820A21FF-D566-4D05-B39F-164947AF0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593" y="1922596"/>
            <a:ext cx="1287463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>
            <a:extLst>
              <a:ext uri="{FF2B5EF4-FFF2-40B4-BE49-F238E27FC236}">
                <a16:creationId xmlns:a16="http://schemas.microsoft.com/office/drawing/2014/main" id="{23FA5E04-0AC0-4C5A-9AB9-749DB6A80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304" y="1922596"/>
            <a:ext cx="129540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>
            <a:extLst>
              <a:ext uri="{FF2B5EF4-FFF2-40B4-BE49-F238E27FC236}">
                <a16:creationId xmlns:a16="http://schemas.microsoft.com/office/drawing/2014/main" id="{529AB0C8-4340-4BFD-BD0F-0603947FD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991" y="1913864"/>
            <a:ext cx="1303337" cy="288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>
            <a:extLst>
              <a:ext uri="{FF2B5EF4-FFF2-40B4-BE49-F238E27FC236}">
                <a16:creationId xmlns:a16="http://schemas.microsoft.com/office/drawing/2014/main" id="{A0DDBFD1-BCE5-4A39-933D-3881501E7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520" y="1913864"/>
            <a:ext cx="1295400" cy="288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>
            <a:extLst>
              <a:ext uri="{FF2B5EF4-FFF2-40B4-BE49-F238E27FC236}">
                <a16:creationId xmlns:a16="http://schemas.microsoft.com/office/drawing/2014/main" id="{E80456F5-51AB-4352-BD7B-D84EAF3EE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112" y="1922596"/>
            <a:ext cx="1295401" cy="2870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36630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635"/>
            <a:ext cx="3205908" cy="6857365"/>
          </a:xfrm>
          <a:prstGeom prst="rect">
            <a:avLst/>
          </a:prstGeom>
          <a:solidFill>
            <a:srgbClr val="3242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27"/>
          <p:cNvSpPr txBox="1"/>
          <p:nvPr/>
        </p:nvSpPr>
        <p:spPr>
          <a:xfrm>
            <a:off x="0" y="2576136"/>
            <a:ext cx="3074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</a:rPr>
              <a:t>前往报销</a:t>
            </a:r>
          </a:p>
        </p:txBody>
      </p:sp>
      <p:sp>
        <p:nvSpPr>
          <p:cNvPr id="20" name="直角三角形 19"/>
          <p:cNvSpPr/>
          <p:nvPr/>
        </p:nvSpPr>
        <p:spPr>
          <a:xfrm rot="2700000">
            <a:off x="2986451" y="1855329"/>
            <a:ext cx="438150" cy="43815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13"/>
          <p:cNvSpPr txBox="1"/>
          <p:nvPr/>
        </p:nvSpPr>
        <p:spPr>
          <a:xfrm>
            <a:off x="3385997" y="372691"/>
            <a:ext cx="7631773" cy="49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 dirty="0">
                <a:solidFill>
                  <a:srgbClr val="002060"/>
                </a:solidFill>
                <a:latin typeface="华文细黑" panose="02010600040101010101" pitchFamily="2" charset="-122"/>
                <a:ea typeface="微软雅黑" panose="020B0503020204020204" charset="-122"/>
                <a:sym typeface="华文细黑" panose="02010600040101010101" pitchFamily="2" charset="-122"/>
              </a:rPr>
              <a:t>提交报销</a:t>
            </a:r>
          </a:p>
        </p:txBody>
      </p:sp>
      <p:sp>
        <p:nvSpPr>
          <p:cNvPr id="5" name="文本框 13"/>
          <p:cNvSpPr txBox="1"/>
          <p:nvPr>
            <p:custDataLst>
              <p:tags r:id="rId1"/>
            </p:custDataLst>
          </p:nvPr>
        </p:nvSpPr>
        <p:spPr>
          <a:xfrm>
            <a:off x="3613593" y="5015382"/>
            <a:ext cx="81864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endParaRPr lang="zh-CN" altLang="en-US" sz="1600" dirty="0">
              <a:solidFill>
                <a:srgbClr val="324274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6A268C5-6ED0-4A69-A486-0E3CDBFA2560}"/>
              </a:ext>
            </a:extLst>
          </p:cNvPr>
          <p:cNvSpPr txBox="1"/>
          <p:nvPr/>
        </p:nvSpPr>
        <p:spPr>
          <a:xfrm>
            <a:off x="3515345" y="920242"/>
            <a:ext cx="82846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400" spc="-35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点击“提交报销”按钮完成提交。提交成功后，报销单进入审批流程。</a:t>
            </a:r>
            <a:endParaRPr lang="zh-CN" altLang="en-US" sz="1400" dirty="0">
              <a:solidFill>
                <a:srgbClr val="002060"/>
              </a:solidFill>
              <a:latin typeface="+mn-ea"/>
            </a:endParaRPr>
          </a:p>
        </p:txBody>
      </p:sp>
      <p:pic>
        <p:nvPicPr>
          <p:cNvPr id="16391" name="Picture 7">
            <a:extLst>
              <a:ext uri="{FF2B5EF4-FFF2-40B4-BE49-F238E27FC236}">
                <a16:creationId xmlns:a16="http://schemas.microsoft.com/office/drawing/2014/main" id="{838B7F91-F3D3-4E87-A759-E38F9F5CF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591" y="1261678"/>
            <a:ext cx="1993827" cy="4403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48C1A05-8878-4B36-A4AF-C9CF75CF71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345" y="1276266"/>
            <a:ext cx="1993827" cy="440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5896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635"/>
            <a:ext cx="3205908" cy="6857365"/>
          </a:xfrm>
          <a:prstGeom prst="rect">
            <a:avLst/>
          </a:prstGeom>
          <a:solidFill>
            <a:srgbClr val="3242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27"/>
          <p:cNvSpPr txBox="1"/>
          <p:nvPr/>
        </p:nvSpPr>
        <p:spPr>
          <a:xfrm>
            <a:off x="0" y="2576136"/>
            <a:ext cx="3074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</a:rPr>
              <a:t>报销查询</a:t>
            </a:r>
          </a:p>
        </p:txBody>
      </p:sp>
      <p:sp>
        <p:nvSpPr>
          <p:cNvPr id="20" name="直角三角形 19"/>
          <p:cNvSpPr/>
          <p:nvPr/>
        </p:nvSpPr>
        <p:spPr>
          <a:xfrm rot="2700000">
            <a:off x="2986451" y="1855329"/>
            <a:ext cx="438150" cy="43815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13"/>
          <p:cNvSpPr txBox="1"/>
          <p:nvPr/>
        </p:nvSpPr>
        <p:spPr>
          <a:xfrm>
            <a:off x="3385997" y="372691"/>
            <a:ext cx="7631773" cy="49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 dirty="0">
                <a:solidFill>
                  <a:srgbClr val="002060"/>
                </a:solidFill>
              </a:rPr>
              <a:t>报销单查询</a:t>
            </a:r>
            <a:endParaRPr lang="zh-CN" altLang="en-US" sz="2000" dirty="0">
              <a:solidFill>
                <a:srgbClr val="002060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  <p:sp>
        <p:nvSpPr>
          <p:cNvPr id="5" name="文本框 13"/>
          <p:cNvSpPr txBox="1"/>
          <p:nvPr>
            <p:custDataLst>
              <p:tags r:id="rId1"/>
            </p:custDataLst>
          </p:nvPr>
        </p:nvSpPr>
        <p:spPr>
          <a:xfrm>
            <a:off x="3613593" y="5015382"/>
            <a:ext cx="81864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endParaRPr lang="zh-CN" altLang="en-US" sz="1600" dirty="0">
              <a:solidFill>
                <a:srgbClr val="324274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6A268C5-6ED0-4A69-A486-0E3CDBFA2560}"/>
              </a:ext>
            </a:extLst>
          </p:cNvPr>
          <p:cNvSpPr txBox="1"/>
          <p:nvPr/>
        </p:nvSpPr>
        <p:spPr>
          <a:xfrm>
            <a:off x="3515345" y="920242"/>
            <a:ext cx="828466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40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查询报销单。点击主页“我的业务”下全部报销单，可查询所有报销单，例如草稿、报销中、退回、报销完成、已支付等状态单据都可查询，同时在报销单栏内可查询到凭证号，凭证制单日期等信息</a:t>
            </a:r>
            <a:r>
              <a:rPr lang="zh-CN" altLang="en-US" sz="140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。</a:t>
            </a:r>
            <a:r>
              <a:rPr lang="zh-CN" altLang="zh-CN" sz="140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点击查看可查询审批流程，也可点击查看当时报销单、查看发票查询报销信息</a:t>
            </a:r>
            <a:endParaRPr lang="zh-CN" altLang="en-US" sz="1400" dirty="0">
              <a:solidFill>
                <a:srgbClr val="002060"/>
              </a:solidFill>
              <a:latin typeface="+mn-ea"/>
            </a:endParaRP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20495E4E-C3C9-4082-813D-11784A2EB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347" y="1783315"/>
            <a:ext cx="1651000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>
            <a:extLst>
              <a:ext uri="{FF2B5EF4-FFF2-40B4-BE49-F238E27FC236}">
                <a16:creationId xmlns:a16="http://schemas.microsoft.com/office/drawing/2014/main" id="{EA880011-0AD2-4AD4-8F5C-F5E1D8439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349" y="1764855"/>
            <a:ext cx="1643062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>
            <a:extLst>
              <a:ext uri="{FF2B5EF4-FFF2-40B4-BE49-F238E27FC236}">
                <a16:creationId xmlns:a16="http://schemas.microsoft.com/office/drawing/2014/main" id="{AF3DF7E8-2267-4660-BA8D-9B903809C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413" y="1783315"/>
            <a:ext cx="1651000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>
            <a:extLst>
              <a:ext uri="{FF2B5EF4-FFF2-40B4-BE49-F238E27FC236}">
                <a16:creationId xmlns:a16="http://schemas.microsoft.com/office/drawing/2014/main" id="{039EAD29-9F00-41B5-9E4F-272FD935A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415" y="1764584"/>
            <a:ext cx="1652146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68900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635"/>
            <a:ext cx="3205908" cy="6857365"/>
          </a:xfrm>
          <a:prstGeom prst="rect">
            <a:avLst/>
          </a:prstGeom>
          <a:solidFill>
            <a:srgbClr val="3242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27"/>
          <p:cNvSpPr txBox="1"/>
          <p:nvPr/>
        </p:nvSpPr>
        <p:spPr>
          <a:xfrm>
            <a:off x="0" y="2576136"/>
            <a:ext cx="3074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</a:rPr>
              <a:t>审批报销</a:t>
            </a:r>
          </a:p>
        </p:txBody>
      </p:sp>
      <p:sp>
        <p:nvSpPr>
          <p:cNvPr id="20" name="直角三角形 19"/>
          <p:cNvSpPr/>
          <p:nvPr/>
        </p:nvSpPr>
        <p:spPr>
          <a:xfrm rot="2700000">
            <a:off x="2986451" y="1855329"/>
            <a:ext cx="438150" cy="43815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13"/>
          <p:cNvSpPr txBox="1"/>
          <p:nvPr/>
        </p:nvSpPr>
        <p:spPr>
          <a:xfrm>
            <a:off x="3385997" y="372691"/>
            <a:ext cx="7631773" cy="49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 dirty="0">
                <a:solidFill>
                  <a:srgbClr val="002060"/>
                </a:solidFill>
              </a:rPr>
              <a:t>审批报销</a:t>
            </a:r>
            <a:endParaRPr lang="zh-CN" altLang="en-US" sz="2000" dirty="0">
              <a:solidFill>
                <a:srgbClr val="002060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  <p:sp>
        <p:nvSpPr>
          <p:cNvPr id="5" name="文本框 13"/>
          <p:cNvSpPr txBox="1"/>
          <p:nvPr>
            <p:custDataLst>
              <p:tags r:id="rId1"/>
            </p:custDataLst>
          </p:nvPr>
        </p:nvSpPr>
        <p:spPr>
          <a:xfrm>
            <a:off x="3613593" y="5015382"/>
            <a:ext cx="81864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endParaRPr lang="zh-CN" altLang="en-US" sz="1600" dirty="0">
              <a:solidFill>
                <a:srgbClr val="324274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6A268C5-6ED0-4A69-A486-0E3CDBFA2560}"/>
              </a:ext>
            </a:extLst>
          </p:cNvPr>
          <p:cNvSpPr txBox="1"/>
          <p:nvPr/>
        </p:nvSpPr>
        <p:spPr>
          <a:xfrm>
            <a:off x="3515345" y="920242"/>
            <a:ext cx="82846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400" spc="-1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进入“带我处理</a:t>
            </a:r>
            <a:r>
              <a:rPr lang="en-US" altLang="zh-CN" sz="1400" spc="-1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—</a:t>
            </a:r>
            <a:r>
              <a:rPr lang="zh-CN" altLang="zh-CN" sz="1400" spc="-10" dirty="0">
                <a:solidFill>
                  <a:srgbClr val="002060"/>
                </a:solidFill>
                <a:effectLst/>
                <a:latin typeface="+mn-ea"/>
                <a:cs typeface="宋体" panose="02010600030101010101" pitchFamily="2" charset="-122"/>
              </a:rPr>
              <a:t>带我审批”界面，查看待审批事项。点击“审批”按钮，则会跳出审批意见对话框进行审批，填写审批意见，点击意见按钮进行审批</a:t>
            </a:r>
            <a:endParaRPr lang="zh-CN" altLang="en-US" sz="1400" dirty="0">
              <a:solidFill>
                <a:srgbClr val="002060"/>
              </a:solidFill>
              <a:latin typeface="+mn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CB284AB-78A9-470F-A443-91AAF83314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594" y="1535068"/>
            <a:ext cx="2060388" cy="455454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F5F6495-149A-49B0-A5DD-D764D79A9E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8421" y="1535068"/>
            <a:ext cx="2055744" cy="4544277"/>
          </a:xfrm>
          <a:prstGeom prst="rect">
            <a:avLst/>
          </a:prstGeom>
        </p:spPr>
      </p:pic>
      <p:pic>
        <p:nvPicPr>
          <p:cNvPr id="18435" name="Picture 3">
            <a:extLst>
              <a:ext uri="{FF2B5EF4-FFF2-40B4-BE49-F238E27FC236}">
                <a16:creationId xmlns:a16="http://schemas.microsoft.com/office/drawing/2014/main" id="{B1192BE4-E47C-477C-98C7-5F84D9DA7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261" y="1535068"/>
            <a:ext cx="2124171" cy="4554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4033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图片 58" descr="未标题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文本框 13">
            <a:extLst>
              <a:ext uri="{FF2B5EF4-FFF2-40B4-BE49-F238E27FC236}">
                <a16:creationId xmlns:a16="http://schemas.microsoft.com/office/drawing/2014/main" id="{51DD3E08-80F8-4EBD-B2AC-007BA7BFAD98}"/>
              </a:ext>
            </a:extLst>
          </p:cNvPr>
          <p:cNvSpPr txBox="1"/>
          <p:nvPr/>
        </p:nvSpPr>
        <p:spPr>
          <a:xfrm>
            <a:off x="3195305" y="5353382"/>
            <a:ext cx="4997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002060"/>
                </a:solidFill>
              </a:rPr>
              <a:t>请各位老师扫描上方二维码，方便反馈系统使用过程遇到的各类问题，谢谢！</a:t>
            </a:r>
            <a:endParaRPr lang="zh-CN" altLang="en-US" sz="1600" dirty="0">
              <a:solidFill>
                <a:srgbClr val="002060"/>
              </a:solidFill>
              <a:latin typeface="华文细黑" panose="02010600040101010101" pitchFamily="2" charset="-122"/>
              <a:ea typeface="微软雅黑" panose="020B0503020204020204" charset="-122"/>
              <a:sym typeface="华文细黑" panose="02010600040101010101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5E88B38-0DA4-423E-81E3-3795333F23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705" y="1174459"/>
            <a:ext cx="2900695" cy="388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558464"/>
      </p:ext>
    </p:extLst>
  </p:cSld>
  <p:clrMapOvr>
    <a:masterClrMapping/>
  </p:clrMapOvr>
  <p:transition spd="slow" advTm="0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图片 58" descr="未标题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685"/>
            <a:ext cx="12192000" cy="6858000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>
          <a:xfrm>
            <a:off x="3894116" y="3194992"/>
            <a:ext cx="44037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400" dirty="0">
                <a:solidFill>
                  <a:srgbClr val="324274"/>
                </a:solidFill>
                <a:latin typeface="微软雅黑" panose="020B0503020204020204" charset="-122"/>
              </a:rPr>
              <a:t>谢 谢 您 的 观 看</a:t>
            </a:r>
          </a:p>
        </p:txBody>
      </p:sp>
      <p:cxnSp>
        <p:nvCxnSpPr>
          <p:cNvPr id="36" name="直接连接符 35"/>
          <p:cNvCxnSpPr/>
          <p:nvPr/>
        </p:nvCxnSpPr>
        <p:spPr>
          <a:xfrm>
            <a:off x="5362109" y="4141084"/>
            <a:ext cx="1192192" cy="0"/>
          </a:xfrm>
          <a:prstGeom prst="line">
            <a:avLst/>
          </a:prstGeom>
          <a:ln w="28575">
            <a:solidFill>
              <a:srgbClr val="3242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/>
          <p:cNvGrpSpPr/>
          <p:nvPr/>
        </p:nvGrpSpPr>
        <p:grpSpPr>
          <a:xfrm>
            <a:off x="5095875" y="1805305"/>
            <a:ext cx="1620520" cy="1207135"/>
            <a:chOff x="8167" y="2487"/>
            <a:chExt cx="2552" cy="1901"/>
          </a:xfrm>
        </p:grpSpPr>
        <p:sp>
          <p:nvSpPr>
            <p:cNvPr id="8" name="任意多边形: 形状 8"/>
            <p:cNvSpPr/>
            <p:nvPr/>
          </p:nvSpPr>
          <p:spPr>
            <a:xfrm>
              <a:off x="8167" y="2824"/>
              <a:ext cx="162" cy="57"/>
            </a:xfrm>
            <a:custGeom>
              <a:avLst/>
              <a:gdLst>
                <a:gd name="connsiteX0" fmla="*/ 64770 w 64770"/>
                <a:gd name="connsiteY0" fmla="*/ 22860 h 22860"/>
                <a:gd name="connsiteX1" fmla="*/ 0 w 64770"/>
                <a:gd name="connsiteY1" fmla="*/ 0 h 2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4770" h="22860">
                  <a:moveTo>
                    <a:pt x="64770" y="22860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任意多边形: 形状 9"/>
            <p:cNvSpPr/>
            <p:nvPr/>
          </p:nvSpPr>
          <p:spPr>
            <a:xfrm>
              <a:off x="8281" y="2629"/>
              <a:ext cx="200" cy="114"/>
            </a:xfrm>
            <a:custGeom>
              <a:avLst/>
              <a:gdLst>
                <a:gd name="connsiteX0" fmla="*/ 80010 w 80010"/>
                <a:gd name="connsiteY0" fmla="*/ 45720 h 45720"/>
                <a:gd name="connsiteX1" fmla="*/ 19050 w 80010"/>
                <a:gd name="connsiteY1" fmla="*/ 19050 h 45720"/>
                <a:gd name="connsiteX2" fmla="*/ 0 w 80010"/>
                <a:gd name="connsiteY2" fmla="*/ 0 h 45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010" h="45720">
                  <a:moveTo>
                    <a:pt x="80010" y="45720"/>
                  </a:moveTo>
                  <a:cubicBezTo>
                    <a:pt x="59690" y="36830"/>
                    <a:pt x="32385" y="26670"/>
                    <a:pt x="19050" y="19050"/>
                  </a:cubicBezTo>
                  <a:cubicBezTo>
                    <a:pt x="5715" y="11430"/>
                    <a:pt x="2857" y="5715"/>
                    <a:pt x="0" y="0"/>
                  </a:cubicBezTo>
                </a:path>
              </a:pathLst>
            </a:custGeom>
            <a:noFill/>
            <a:ln>
              <a:solidFill>
                <a:srgbClr val="3242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任意多边形: 形状 10"/>
            <p:cNvSpPr/>
            <p:nvPr/>
          </p:nvSpPr>
          <p:spPr>
            <a:xfrm>
              <a:off x="8586" y="2487"/>
              <a:ext cx="29" cy="171"/>
            </a:xfrm>
            <a:custGeom>
              <a:avLst/>
              <a:gdLst>
                <a:gd name="connsiteX0" fmla="*/ 11430 w 11430"/>
                <a:gd name="connsiteY0" fmla="*/ 68580 h 68580"/>
                <a:gd name="connsiteX1" fmla="*/ 0 w 11430"/>
                <a:gd name="connsiteY1" fmla="*/ 0 h 68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" h="68580">
                  <a:moveTo>
                    <a:pt x="11430" y="68580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3242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任意多边形: 形状 11"/>
            <p:cNvSpPr/>
            <p:nvPr/>
          </p:nvSpPr>
          <p:spPr>
            <a:xfrm>
              <a:off x="10185" y="2765"/>
              <a:ext cx="219" cy="240"/>
            </a:xfrm>
            <a:custGeom>
              <a:avLst/>
              <a:gdLst>
                <a:gd name="connsiteX0" fmla="*/ 0 w 87630"/>
                <a:gd name="connsiteY0" fmla="*/ 96062 h 96062"/>
                <a:gd name="connsiteX1" fmla="*/ 64770 w 87630"/>
                <a:gd name="connsiteY1" fmla="*/ 8432 h 96062"/>
                <a:gd name="connsiteX2" fmla="*/ 87630 w 87630"/>
                <a:gd name="connsiteY2" fmla="*/ 8432 h 9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630" h="96062">
                  <a:moveTo>
                    <a:pt x="0" y="96062"/>
                  </a:moveTo>
                  <a:cubicBezTo>
                    <a:pt x="25082" y="59549"/>
                    <a:pt x="50165" y="23037"/>
                    <a:pt x="64770" y="8432"/>
                  </a:cubicBezTo>
                  <a:cubicBezTo>
                    <a:pt x="79375" y="-6173"/>
                    <a:pt x="83502" y="1129"/>
                    <a:pt x="87630" y="8432"/>
                  </a:cubicBezTo>
                </a:path>
              </a:pathLst>
            </a:custGeom>
            <a:noFill/>
            <a:ln>
              <a:solidFill>
                <a:srgbClr val="3242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任意多边形: 形状 12"/>
            <p:cNvSpPr/>
            <p:nvPr/>
          </p:nvSpPr>
          <p:spPr>
            <a:xfrm>
              <a:off x="10471" y="3157"/>
              <a:ext cx="114" cy="57"/>
            </a:xfrm>
            <a:custGeom>
              <a:avLst/>
              <a:gdLst>
                <a:gd name="connsiteX0" fmla="*/ 0 w 45720"/>
                <a:gd name="connsiteY0" fmla="*/ 22860 h 22860"/>
                <a:gd name="connsiteX1" fmla="*/ 45720 w 45720"/>
                <a:gd name="connsiteY1" fmla="*/ 0 h 2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720" h="22860">
                  <a:moveTo>
                    <a:pt x="0" y="22860"/>
                  </a:moveTo>
                  <a:lnTo>
                    <a:pt x="4572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: 形状 13"/>
            <p:cNvSpPr/>
            <p:nvPr/>
          </p:nvSpPr>
          <p:spPr>
            <a:xfrm>
              <a:off x="10337" y="3001"/>
              <a:ext cx="219" cy="48"/>
            </a:xfrm>
            <a:custGeom>
              <a:avLst/>
              <a:gdLst>
                <a:gd name="connsiteX0" fmla="*/ 0 w 87630"/>
                <a:gd name="connsiteY0" fmla="*/ 19050 h 19050"/>
                <a:gd name="connsiteX1" fmla="*/ 87630 w 87630"/>
                <a:gd name="connsiteY1" fmla="*/ 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630" h="19050">
                  <a:moveTo>
                    <a:pt x="0" y="19050"/>
                  </a:moveTo>
                  <a:lnTo>
                    <a:pt x="8763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8481" y="2854"/>
              <a:ext cx="2238" cy="1534"/>
              <a:chOff x="5667422" y="2004604"/>
              <a:chExt cx="1142214" cy="783160"/>
            </a:xfrm>
          </p:grpSpPr>
          <p:sp>
            <p:nvSpPr>
              <p:cNvPr id="40" name="bookshelf-with-fout-books_73928"/>
              <p:cNvSpPr>
                <a:spLocks noChangeAspect="1"/>
              </p:cNvSpPr>
              <p:nvPr/>
            </p:nvSpPr>
            <p:spPr bwMode="auto">
              <a:xfrm>
                <a:off x="5667422" y="2004604"/>
                <a:ext cx="1142214" cy="783160"/>
              </a:xfrm>
              <a:custGeom>
                <a:avLst/>
                <a:gdLst>
                  <a:gd name="T0" fmla="*/ 2431 w 2498"/>
                  <a:gd name="T1" fmla="*/ 1583 h 1716"/>
                  <a:gd name="T2" fmla="*/ 2162 w 2498"/>
                  <a:gd name="T3" fmla="*/ 1583 h 1716"/>
                  <a:gd name="T4" fmla="*/ 2162 w 2498"/>
                  <a:gd name="T5" fmla="*/ 611 h 1716"/>
                  <a:gd name="T6" fmla="*/ 2096 w 2498"/>
                  <a:gd name="T7" fmla="*/ 544 h 1716"/>
                  <a:gd name="T8" fmla="*/ 1898 w 2498"/>
                  <a:gd name="T9" fmla="*/ 544 h 1716"/>
                  <a:gd name="T10" fmla="*/ 1831 w 2498"/>
                  <a:gd name="T11" fmla="*/ 611 h 1716"/>
                  <a:gd name="T12" fmla="*/ 1831 w 2498"/>
                  <a:gd name="T13" fmla="*/ 1583 h 1716"/>
                  <a:gd name="T14" fmla="*/ 1776 w 2498"/>
                  <a:gd name="T15" fmla="*/ 1583 h 1716"/>
                  <a:gd name="T16" fmla="*/ 1776 w 2498"/>
                  <a:gd name="T17" fmla="*/ 446 h 1716"/>
                  <a:gd name="T18" fmla="*/ 1709 w 2498"/>
                  <a:gd name="T19" fmla="*/ 380 h 1716"/>
                  <a:gd name="T20" fmla="*/ 1511 w 2498"/>
                  <a:gd name="T21" fmla="*/ 380 h 1716"/>
                  <a:gd name="T22" fmla="*/ 1445 w 2498"/>
                  <a:gd name="T23" fmla="*/ 446 h 1716"/>
                  <a:gd name="T24" fmla="*/ 1445 w 2498"/>
                  <a:gd name="T25" fmla="*/ 1583 h 1716"/>
                  <a:gd name="T26" fmla="*/ 1348 w 2498"/>
                  <a:gd name="T27" fmla="*/ 1583 h 1716"/>
                  <a:gd name="T28" fmla="*/ 1349 w 2498"/>
                  <a:gd name="T29" fmla="*/ 1555 h 1716"/>
                  <a:gd name="T30" fmla="*/ 1079 w 2498"/>
                  <a:gd name="T31" fmla="*/ 77 h 1716"/>
                  <a:gd name="T32" fmla="*/ 1001 w 2498"/>
                  <a:gd name="T33" fmla="*/ 24 h 1716"/>
                  <a:gd name="T34" fmla="*/ 676 w 2498"/>
                  <a:gd name="T35" fmla="*/ 83 h 1716"/>
                  <a:gd name="T36" fmla="*/ 673 w 2498"/>
                  <a:gd name="T37" fmla="*/ 84 h 1716"/>
                  <a:gd name="T38" fmla="*/ 653 w 2498"/>
                  <a:gd name="T39" fmla="*/ 81 h 1716"/>
                  <a:gd name="T40" fmla="*/ 322 w 2498"/>
                  <a:gd name="T41" fmla="*/ 81 h 1716"/>
                  <a:gd name="T42" fmla="*/ 256 w 2498"/>
                  <a:gd name="T43" fmla="*/ 147 h 1716"/>
                  <a:gd name="T44" fmla="*/ 256 w 2498"/>
                  <a:gd name="T45" fmla="*/ 1583 h 1716"/>
                  <a:gd name="T46" fmla="*/ 133 w 2498"/>
                  <a:gd name="T47" fmla="*/ 1583 h 1716"/>
                  <a:gd name="T48" fmla="*/ 133 w 2498"/>
                  <a:gd name="T49" fmla="*/ 66 h 1716"/>
                  <a:gd name="T50" fmla="*/ 67 w 2498"/>
                  <a:gd name="T51" fmla="*/ 0 h 1716"/>
                  <a:gd name="T52" fmla="*/ 0 w 2498"/>
                  <a:gd name="T53" fmla="*/ 66 h 1716"/>
                  <a:gd name="T54" fmla="*/ 0 w 2498"/>
                  <a:gd name="T55" fmla="*/ 1650 h 1716"/>
                  <a:gd name="T56" fmla="*/ 67 w 2498"/>
                  <a:gd name="T57" fmla="*/ 1716 h 1716"/>
                  <a:gd name="T58" fmla="*/ 322 w 2498"/>
                  <a:gd name="T59" fmla="*/ 1716 h 1716"/>
                  <a:gd name="T60" fmla="*/ 653 w 2498"/>
                  <a:gd name="T61" fmla="*/ 1716 h 1716"/>
                  <a:gd name="T62" fmla="*/ 2431 w 2498"/>
                  <a:gd name="T63" fmla="*/ 1716 h 1716"/>
                  <a:gd name="T64" fmla="*/ 2498 w 2498"/>
                  <a:gd name="T65" fmla="*/ 1650 h 1716"/>
                  <a:gd name="T66" fmla="*/ 2431 w 2498"/>
                  <a:gd name="T67" fmla="*/ 1583 h 1716"/>
                  <a:gd name="T68" fmla="*/ 720 w 2498"/>
                  <a:gd name="T69" fmla="*/ 695 h 1716"/>
                  <a:gd name="T70" fmla="*/ 882 w 2498"/>
                  <a:gd name="T71" fmla="*/ 1583 h 1716"/>
                  <a:gd name="T72" fmla="*/ 720 w 2498"/>
                  <a:gd name="T73" fmla="*/ 1583 h 1716"/>
                  <a:gd name="T74" fmla="*/ 720 w 2498"/>
                  <a:gd name="T75" fmla="*/ 695 h 17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498" h="1716">
                    <a:moveTo>
                      <a:pt x="2431" y="1583"/>
                    </a:moveTo>
                    <a:lnTo>
                      <a:pt x="2162" y="1583"/>
                    </a:lnTo>
                    <a:lnTo>
                      <a:pt x="2162" y="611"/>
                    </a:lnTo>
                    <a:cubicBezTo>
                      <a:pt x="2162" y="574"/>
                      <a:pt x="2132" y="544"/>
                      <a:pt x="2096" y="544"/>
                    </a:cubicBezTo>
                    <a:lnTo>
                      <a:pt x="1898" y="544"/>
                    </a:lnTo>
                    <a:cubicBezTo>
                      <a:pt x="1861" y="544"/>
                      <a:pt x="1831" y="574"/>
                      <a:pt x="1831" y="611"/>
                    </a:cubicBezTo>
                    <a:lnTo>
                      <a:pt x="1831" y="1583"/>
                    </a:lnTo>
                    <a:lnTo>
                      <a:pt x="1776" y="1583"/>
                    </a:lnTo>
                    <a:lnTo>
                      <a:pt x="1776" y="446"/>
                    </a:lnTo>
                    <a:cubicBezTo>
                      <a:pt x="1776" y="410"/>
                      <a:pt x="1746" y="380"/>
                      <a:pt x="1709" y="380"/>
                    </a:cubicBezTo>
                    <a:lnTo>
                      <a:pt x="1511" y="380"/>
                    </a:lnTo>
                    <a:cubicBezTo>
                      <a:pt x="1475" y="380"/>
                      <a:pt x="1445" y="410"/>
                      <a:pt x="1445" y="446"/>
                    </a:cubicBezTo>
                    <a:lnTo>
                      <a:pt x="1445" y="1583"/>
                    </a:lnTo>
                    <a:lnTo>
                      <a:pt x="1348" y="1583"/>
                    </a:lnTo>
                    <a:cubicBezTo>
                      <a:pt x="1350" y="1574"/>
                      <a:pt x="1351" y="1564"/>
                      <a:pt x="1349" y="1555"/>
                    </a:cubicBezTo>
                    <a:lnTo>
                      <a:pt x="1079" y="77"/>
                    </a:lnTo>
                    <a:cubicBezTo>
                      <a:pt x="1072" y="41"/>
                      <a:pt x="1038" y="17"/>
                      <a:pt x="1001" y="24"/>
                    </a:cubicBezTo>
                    <a:lnTo>
                      <a:pt x="676" y="83"/>
                    </a:lnTo>
                    <a:cubicBezTo>
                      <a:pt x="675" y="83"/>
                      <a:pt x="674" y="84"/>
                      <a:pt x="673" y="84"/>
                    </a:cubicBezTo>
                    <a:cubicBezTo>
                      <a:pt x="667" y="82"/>
                      <a:pt x="660" y="81"/>
                      <a:pt x="653" y="81"/>
                    </a:cubicBezTo>
                    <a:lnTo>
                      <a:pt x="322" y="81"/>
                    </a:lnTo>
                    <a:cubicBezTo>
                      <a:pt x="286" y="81"/>
                      <a:pt x="256" y="111"/>
                      <a:pt x="256" y="147"/>
                    </a:cubicBezTo>
                    <a:lnTo>
                      <a:pt x="256" y="1583"/>
                    </a:lnTo>
                    <a:lnTo>
                      <a:pt x="133" y="1583"/>
                    </a:lnTo>
                    <a:lnTo>
                      <a:pt x="133" y="66"/>
                    </a:lnTo>
                    <a:cubicBezTo>
                      <a:pt x="133" y="29"/>
                      <a:pt x="103" y="0"/>
                      <a:pt x="67" y="0"/>
                    </a:cubicBezTo>
                    <a:cubicBezTo>
                      <a:pt x="30" y="0"/>
                      <a:pt x="0" y="29"/>
                      <a:pt x="0" y="66"/>
                    </a:cubicBezTo>
                    <a:lnTo>
                      <a:pt x="0" y="1650"/>
                    </a:lnTo>
                    <a:cubicBezTo>
                      <a:pt x="0" y="1686"/>
                      <a:pt x="30" y="1716"/>
                      <a:pt x="67" y="1716"/>
                    </a:cubicBezTo>
                    <a:lnTo>
                      <a:pt x="322" y="1716"/>
                    </a:lnTo>
                    <a:lnTo>
                      <a:pt x="653" y="1716"/>
                    </a:lnTo>
                    <a:lnTo>
                      <a:pt x="2431" y="1716"/>
                    </a:lnTo>
                    <a:cubicBezTo>
                      <a:pt x="2468" y="1716"/>
                      <a:pt x="2498" y="1686"/>
                      <a:pt x="2498" y="1650"/>
                    </a:cubicBezTo>
                    <a:cubicBezTo>
                      <a:pt x="2498" y="1613"/>
                      <a:pt x="2468" y="1583"/>
                      <a:pt x="2431" y="1583"/>
                    </a:cubicBezTo>
                    <a:close/>
                    <a:moveTo>
                      <a:pt x="720" y="695"/>
                    </a:moveTo>
                    <a:lnTo>
                      <a:pt x="882" y="1583"/>
                    </a:lnTo>
                    <a:lnTo>
                      <a:pt x="720" y="1583"/>
                    </a:lnTo>
                    <a:lnTo>
                      <a:pt x="720" y="695"/>
                    </a:lnTo>
                    <a:close/>
                  </a:path>
                </a:pathLst>
              </a:custGeom>
              <a:solidFill>
                <a:srgbClr val="324274"/>
              </a:solidFill>
              <a:ln>
                <a:noFill/>
              </a:ln>
            </p:spPr>
          </p:sp>
          <p:sp>
            <p:nvSpPr>
              <p:cNvPr id="41" name="矩形: 圆角 16"/>
              <p:cNvSpPr/>
              <p:nvPr/>
            </p:nvSpPr>
            <p:spPr>
              <a:xfrm>
                <a:off x="5829042" y="2104780"/>
                <a:ext cx="104398" cy="62202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矩形: 圆角 17"/>
              <p:cNvSpPr/>
              <p:nvPr/>
            </p:nvSpPr>
            <p:spPr>
              <a:xfrm rot="20971885">
                <a:off x="6068330" y="2090275"/>
                <a:ext cx="104398" cy="62202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任意多边形: 形状 18"/>
              <p:cNvSpPr/>
              <p:nvPr/>
            </p:nvSpPr>
            <p:spPr>
              <a:xfrm>
                <a:off x="6339840" y="2245360"/>
                <a:ext cx="142240" cy="11137"/>
              </a:xfrm>
              <a:custGeom>
                <a:avLst/>
                <a:gdLst>
                  <a:gd name="connsiteX0" fmla="*/ 0 w 142240"/>
                  <a:gd name="connsiteY0" fmla="*/ 0 h 11137"/>
                  <a:gd name="connsiteX1" fmla="*/ 91440 w 142240"/>
                  <a:gd name="connsiteY1" fmla="*/ 10160 h 11137"/>
                  <a:gd name="connsiteX2" fmla="*/ 142240 w 142240"/>
                  <a:gd name="connsiteY2" fmla="*/ 10160 h 11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2240" h="11137">
                    <a:moveTo>
                      <a:pt x="0" y="0"/>
                    </a:moveTo>
                    <a:cubicBezTo>
                      <a:pt x="30480" y="3387"/>
                      <a:pt x="67733" y="8467"/>
                      <a:pt x="91440" y="10160"/>
                    </a:cubicBezTo>
                    <a:cubicBezTo>
                      <a:pt x="115147" y="11853"/>
                      <a:pt x="128693" y="11006"/>
                      <a:pt x="142240" y="10160"/>
                    </a:cubicBezTo>
                  </a:path>
                </a:pathLst>
              </a:cu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任意多边形: 形状 19"/>
              <p:cNvSpPr/>
              <p:nvPr/>
            </p:nvSpPr>
            <p:spPr>
              <a:xfrm>
                <a:off x="6334760" y="2296160"/>
                <a:ext cx="133651" cy="36820"/>
              </a:xfrm>
              <a:custGeom>
                <a:avLst/>
                <a:gdLst>
                  <a:gd name="connsiteX0" fmla="*/ 0 w 133651"/>
                  <a:gd name="connsiteY0" fmla="*/ 0 h 36820"/>
                  <a:gd name="connsiteX1" fmla="*/ 121920 w 133651"/>
                  <a:gd name="connsiteY1" fmla="*/ 35560 h 36820"/>
                  <a:gd name="connsiteX2" fmla="*/ 121920 w 133651"/>
                  <a:gd name="connsiteY2" fmla="*/ 25400 h 36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651" h="36820">
                    <a:moveTo>
                      <a:pt x="0" y="0"/>
                    </a:moveTo>
                    <a:lnTo>
                      <a:pt x="121920" y="35560"/>
                    </a:lnTo>
                    <a:cubicBezTo>
                      <a:pt x="142240" y="39793"/>
                      <a:pt x="132080" y="32596"/>
                      <a:pt x="121920" y="25400"/>
                    </a:cubicBezTo>
                  </a:path>
                </a:pathLst>
              </a:cu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任意多边形: 形状 20"/>
              <p:cNvSpPr/>
              <p:nvPr/>
            </p:nvSpPr>
            <p:spPr>
              <a:xfrm>
                <a:off x="6332220" y="2377440"/>
                <a:ext cx="137160" cy="38100"/>
              </a:xfrm>
              <a:custGeom>
                <a:avLst/>
                <a:gdLst>
                  <a:gd name="connsiteX0" fmla="*/ 0 w 137160"/>
                  <a:gd name="connsiteY0" fmla="*/ 0 h 38100"/>
                  <a:gd name="connsiteX1" fmla="*/ 137160 w 137160"/>
                  <a:gd name="connsiteY1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7160" h="38100">
                    <a:moveTo>
                      <a:pt x="0" y="0"/>
                    </a:moveTo>
                    <a:lnTo>
                      <a:pt x="137160" y="38100"/>
                    </a:lnTo>
                  </a:path>
                </a:pathLst>
              </a:cu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任意多边形: 形状 21"/>
              <p:cNvSpPr/>
              <p:nvPr/>
            </p:nvSpPr>
            <p:spPr>
              <a:xfrm>
                <a:off x="6355080" y="2438400"/>
                <a:ext cx="114300" cy="45720"/>
              </a:xfrm>
              <a:custGeom>
                <a:avLst/>
                <a:gdLst>
                  <a:gd name="connsiteX0" fmla="*/ 114300 w 114300"/>
                  <a:gd name="connsiteY0" fmla="*/ 45720 h 45720"/>
                  <a:gd name="connsiteX1" fmla="*/ 22860 w 114300"/>
                  <a:gd name="connsiteY1" fmla="*/ 22860 h 45720"/>
                  <a:gd name="connsiteX2" fmla="*/ 0 w 114300"/>
                  <a:gd name="connsiteY2" fmla="*/ 0 h 45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4300" h="45720">
                    <a:moveTo>
                      <a:pt x="114300" y="45720"/>
                    </a:moveTo>
                    <a:lnTo>
                      <a:pt x="22860" y="22860"/>
                    </a:lnTo>
                    <a:cubicBezTo>
                      <a:pt x="3810" y="15240"/>
                      <a:pt x="1905" y="7620"/>
                      <a:pt x="0" y="0"/>
                    </a:cubicBezTo>
                  </a:path>
                </a:pathLst>
              </a:cu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任意多边形: 形状 22"/>
              <p:cNvSpPr/>
              <p:nvPr/>
            </p:nvSpPr>
            <p:spPr>
              <a:xfrm>
                <a:off x="6377940" y="2529840"/>
                <a:ext cx="60960" cy="30480"/>
              </a:xfrm>
              <a:custGeom>
                <a:avLst/>
                <a:gdLst>
                  <a:gd name="connsiteX0" fmla="*/ 60960 w 60960"/>
                  <a:gd name="connsiteY0" fmla="*/ 30480 h 30480"/>
                  <a:gd name="connsiteX1" fmla="*/ 0 w 60960"/>
                  <a:gd name="connsiteY1" fmla="*/ 0 h 3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960" h="30480">
                    <a:moveTo>
                      <a:pt x="60960" y="30480"/>
                    </a:move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任意多边形: 形状 23"/>
              <p:cNvSpPr/>
              <p:nvPr/>
            </p:nvSpPr>
            <p:spPr>
              <a:xfrm>
                <a:off x="6347460" y="2598998"/>
                <a:ext cx="106680" cy="53340"/>
              </a:xfrm>
              <a:custGeom>
                <a:avLst/>
                <a:gdLst>
                  <a:gd name="connsiteX0" fmla="*/ 106680 w 106680"/>
                  <a:gd name="connsiteY0" fmla="*/ 53340 h 53340"/>
                  <a:gd name="connsiteX1" fmla="*/ 0 w 106680"/>
                  <a:gd name="connsiteY1" fmla="*/ 0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6680" h="53340">
                    <a:moveTo>
                      <a:pt x="106680" y="53340"/>
                    </a:move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矩形: 圆角 24"/>
              <p:cNvSpPr/>
              <p:nvPr/>
            </p:nvSpPr>
            <p:spPr>
              <a:xfrm>
                <a:off x="6593216" y="2287984"/>
                <a:ext cx="45719" cy="4286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任意多边形: 形状 25"/>
              <p:cNvSpPr/>
              <p:nvPr/>
            </p:nvSpPr>
            <p:spPr>
              <a:xfrm>
                <a:off x="5783580" y="2122170"/>
                <a:ext cx="381000" cy="45858"/>
              </a:xfrm>
              <a:custGeom>
                <a:avLst/>
                <a:gdLst>
                  <a:gd name="connsiteX0" fmla="*/ 0 w 381000"/>
                  <a:gd name="connsiteY0" fmla="*/ 11430 h 45858"/>
                  <a:gd name="connsiteX1" fmla="*/ 194310 w 381000"/>
                  <a:gd name="connsiteY1" fmla="*/ 45720 h 45858"/>
                  <a:gd name="connsiteX2" fmla="*/ 381000 w 381000"/>
                  <a:gd name="connsiteY2" fmla="*/ 0 h 45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1000" h="45858">
                    <a:moveTo>
                      <a:pt x="0" y="11430"/>
                    </a:moveTo>
                    <a:cubicBezTo>
                      <a:pt x="65405" y="29527"/>
                      <a:pt x="130810" y="47625"/>
                      <a:pt x="194310" y="45720"/>
                    </a:cubicBezTo>
                    <a:cubicBezTo>
                      <a:pt x="257810" y="43815"/>
                      <a:pt x="319405" y="21907"/>
                      <a:pt x="381000" y="0"/>
                    </a:cubicBezTo>
                  </a:path>
                </a:pathLst>
              </a:cu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任意多边形: 形状 26"/>
              <p:cNvSpPr/>
              <p:nvPr/>
            </p:nvSpPr>
            <p:spPr>
              <a:xfrm>
                <a:off x="5781675" y="2177415"/>
                <a:ext cx="403860" cy="61098"/>
              </a:xfrm>
              <a:custGeom>
                <a:avLst/>
                <a:gdLst>
                  <a:gd name="connsiteX0" fmla="*/ 0 w 403860"/>
                  <a:gd name="connsiteY0" fmla="*/ 13335 h 61098"/>
                  <a:gd name="connsiteX1" fmla="*/ 196215 w 403860"/>
                  <a:gd name="connsiteY1" fmla="*/ 60960 h 61098"/>
                  <a:gd name="connsiteX2" fmla="*/ 403860 w 403860"/>
                  <a:gd name="connsiteY2" fmla="*/ 0 h 61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3860" h="61098">
                    <a:moveTo>
                      <a:pt x="0" y="13335"/>
                    </a:moveTo>
                    <a:cubicBezTo>
                      <a:pt x="64452" y="38259"/>
                      <a:pt x="128905" y="63183"/>
                      <a:pt x="196215" y="60960"/>
                    </a:cubicBezTo>
                    <a:cubicBezTo>
                      <a:pt x="263525" y="58738"/>
                      <a:pt x="333692" y="29369"/>
                      <a:pt x="403860" y="0"/>
                    </a:cubicBezTo>
                  </a:path>
                </a:pathLst>
              </a:cu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任意多边形: 形状 27"/>
              <p:cNvSpPr/>
              <p:nvPr/>
            </p:nvSpPr>
            <p:spPr>
              <a:xfrm>
                <a:off x="5781675" y="2251710"/>
                <a:ext cx="411480" cy="65580"/>
              </a:xfrm>
              <a:custGeom>
                <a:avLst/>
                <a:gdLst>
                  <a:gd name="connsiteX0" fmla="*/ 0 w 411480"/>
                  <a:gd name="connsiteY0" fmla="*/ 30480 h 65580"/>
                  <a:gd name="connsiteX1" fmla="*/ 201930 w 411480"/>
                  <a:gd name="connsiteY1" fmla="*/ 64770 h 65580"/>
                  <a:gd name="connsiteX2" fmla="*/ 411480 w 411480"/>
                  <a:gd name="connsiteY2" fmla="*/ 0 h 65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11480" h="65580">
                    <a:moveTo>
                      <a:pt x="0" y="30480"/>
                    </a:moveTo>
                    <a:cubicBezTo>
                      <a:pt x="66675" y="50165"/>
                      <a:pt x="133350" y="69850"/>
                      <a:pt x="201930" y="64770"/>
                    </a:cubicBezTo>
                    <a:cubicBezTo>
                      <a:pt x="270510" y="59690"/>
                      <a:pt x="340995" y="29845"/>
                      <a:pt x="411480" y="0"/>
                    </a:cubicBezTo>
                  </a:path>
                </a:pathLst>
              </a:cu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任意多边形: 形状 28"/>
              <p:cNvSpPr/>
              <p:nvPr/>
            </p:nvSpPr>
            <p:spPr>
              <a:xfrm>
                <a:off x="5783580" y="2339340"/>
                <a:ext cx="432435" cy="51435"/>
              </a:xfrm>
              <a:custGeom>
                <a:avLst/>
                <a:gdLst>
                  <a:gd name="connsiteX0" fmla="*/ 0 w 432435"/>
                  <a:gd name="connsiteY0" fmla="*/ 11430 h 51435"/>
                  <a:gd name="connsiteX1" fmla="*/ 220980 w 432435"/>
                  <a:gd name="connsiteY1" fmla="*/ 51435 h 51435"/>
                  <a:gd name="connsiteX2" fmla="*/ 432435 w 432435"/>
                  <a:gd name="connsiteY2" fmla="*/ 0 h 51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2435" h="51435">
                    <a:moveTo>
                      <a:pt x="0" y="11430"/>
                    </a:moveTo>
                    <a:lnTo>
                      <a:pt x="220980" y="51435"/>
                    </a:lnTo>
                    <a:lnTo>
                      <a:pt x="432435" y="0"/>
                    </a:lnTo>
                  </a:path>
                </a:pathLst>
              </a:cu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任意多边形: 形状 29"/>
              <p:cNvSpPr/>
              <p:nvPr/>
            </p:nvSpPr>
            <p:spPr>
              <a:xfrm>
                <a:off x="5787390" y="2407920"/>
                <a:ext cx="432435" cy="51805"/>
              </a:xfrm>
              <a:custGeom>
                <a:avLst/>
                <a:gdLst>
                  <a:gd name="connsiteX0" fmla="*/ 0 w 432435"/>
                  <a:gd name="connsiteY0" fmla="*/ 19050 h 51805"/>
                  <a:gd name="connsiteX1" fmla="*/ 220980 w 432435"/>
                  <a:gd name="connsiteY1" fmla="*/ 51435 h 51805"/>
                  <a:gd name="connsiteX2" fmla="*/ 432435 w 432435"/>
                  <a:gd name="connsiteY2" fmla="*/ 0 h 51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2435" h="51805">
                    <a:moveTo>
                      <a:pt x="0" y="19050"/>
                    </a:moveTo>
                    <a:cubicBezTo>
                      <a:pt x="74454" y="36830"/>
                      <a:pt x="148908" y="54610"/>
                      <a:pt x="220980" y="51435"/>
                    </a:cubicBezTo>
                    <a:cubicBezTo>
                      <a:pt x="293052" y="48260"/>
                      <a:pt x="362743" y="24130"/>
                      <a:pt x="432435" y="0"/>
                    </a:cubicBezTo>
                  </a:path>
                </a:pathLst>
              </a:cu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任意多边形: 形状 30"/>
              <p:cNvSpPr/>
              <p:nvPr/>
            </p:nvSpPr>
            <p:spPr>
              <a:xfrm>
                <a:off x="5785485" y="2478405"/>
                <a:ext cx="451485" cy="58440"/>
              </a:xfrm>
              <a:custGeom>
                <a:avLst/>
                <a:gdLst>
                  <a:gd name="connsiteX0" fmla="*/ 0 w 451485"/>
                  <a:gd name="connsiteY0" fmla="*/ 34290 h 58440"/>
                  <a:gd name="connsiteX1" fmla="*/ 232410 w 451485"/>
                  <a:gd name="connsiteY1" fmla="*/ 57150 h 58440"/>
                  <a:gd name="connsiteX2" fmla="*/ 451485 w 451485"/>
                  <a:gd name="connsiteY2" fmla="*/ 0 h 58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1485" h="58440">
                    <a:moveTo>
                      <a:pt x="0" y="34290"/>
                    </a:moveTo>
                    <a:cubicBezTo>
                      <a:pt x="78581" y="48577"/>
                      <a:pt x="157163" y="62865"/>
                      <a:pt x="232410" y="57150"/>
                    </a:cubicBezTo>
                    <a:cubicBezTo>
                      <a:pt x="307658" y="51435"/>
                      <a:pt x="379571" y="25717"/>
                      <a:pt x="451485" y="0"/>
                    </a:cubicBezTo>
                  </a:path>
                </a:pathLst>
              </a:cu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任意多边形: 形状 31"/>
              <p:cNvSpPr/>
              <p:nvPr/>
            </p:nvSpPr>
            <p:spPr>
              <a:xfrm>
                <a:off x="5779770" y="2554605"/>
                <a:ext cx="476250" cy="64512"/>
              </a:xfrm>
              <a:custGeom>
                <a:avLst/>
                <a:gdLst>
                  <a:gd name="connsiteX0" fmla="*/ 0 w 476250"/>
                  <a:gd name="connsiteY0" fmla="*/ 40005 h 64512"/>
                  <a:gd name="connsiteX1" fmla="*/ 241935 w 476250"/>
                  <a:gd name="connsiteY1" fmla="*/ 62865 h 64512"/>
                  <a:gd name="connsiteX2" fmla="*/ 476250 w 476250"/>
                  <a:gd name="connsiteY2" fmla="*/ 0 h 64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6250" h="64512">
                    <a:moveTo>
                      <a:pt x="0" y="40005"/>
                    </a:moveTo>
                    <a:cubicBezTo>
                      <a:pt x="81280" y="54769"/>
                      <a:pt x="162560" y="69533"/>
                      <a:pt x="241935" y="62865"/>
                    </a:cubicBezTo>
                    <a:cubicBezTo>
                      <a:pt x="321310" y="56198"/>
                      <a:pt x="398780" y="28099"/>
                      <a:pt x="476250" y="0"/>
                    </a:cubicBezTo>
                  </a:path>
                </a:pathLst>
              </a:cu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任意多边形: 形状 32"/>
              <p:cNvSpPr/>
              <p:nvPr/>
            </p:nvSpPr>
            <p:spPr>
              <a:xfrm>
                <a:off x="5787390" y="2640330"/>
                <a:ext cx="474345" cy="49107"/>
              </a:xfrm>
              <a:custGeom>
                <a:avLst/>
                <a:gdLst>
                  <a:gd name="connsiteX0" fmla="*/ 0 w 474345"/>
                  <a:gd name="connsiteY0" fmla="*/ 32385 h 49107"/>
                  <a:gd name="connsiteX1" fmla="*/ 245745 w 474345"/>
                  <a:gd name="connsiteY1" fmla="*/ 47625 h 49107"/>
                  <a:gd name="connsiteX2" fmla="*/ 474345 w 474345"/>
                  <a:gd name="connsiteY2" fmla="*/ 0 h 49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4345" h="49107">
                    <a:moveTo>
                      <a:pt x="0" y="32385"/>
                    </a:moveTo>
                    <a:cubicBezTo>
                      <a:pt x="83344" y="42704"/>
                      <a:pt x="166688" y="53023"/>
                      <a:pt x="245745" y="47625"/>
                    </a:cubicBezTo>
                    <a:cubicBezTo>
                      <a:pt x="324803" y="42228"/>
                      <a:pt x="399574" y="21114"/>
                      <a:pt x="474345" y="0"/>
                    </a:cubicBezTo>
                  </a:path>
                </a:pathLst>
              </a:cu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</p:grpSp>
      <p:sp>
        <p:nvSpPr>
          <p:cNvPr id="12" name="矩形 259"/>
          <p:cNvSpPr>
            <a:spLocks noChangeArrowheads="1"/>
          </p:cNvSpPr>
          <p:nvPr/>
        </p:nvSpPr>
        <p:spPr bwMode="auto">
          <a:xfrm>
            <a:off x="4068445" y="4443095"/>
            <a:ext cx="3381375" cy="245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>
              <a:buNone/>
            </a:pPr>
            <a:r>
              <a:rPr lang="en-US" altLang="zh-CN" sz="1600" dirty="0">
                <a:solidFill>
                  <a:srgbClr val="324274"/>
                </a:solidFill>
                <a:cs typeface="微软雅黑" panose="020B0503020204020204" charset="-122"/>
              </a:rPr>
              <a:t>                 </a:t>
            </a:r>
            <a:r>
              <a:rPr lang="zh-CN" altLang="en-US" sz="1600" dirty="0">
                <a:solidFill>
                  <a:srgbClr val="324274"/>
                </a:solidFill>
                <a:cs typeface="微软雅黑" panose="020B0503020204020204" charset="-122"/>
              </a:rPr>
              <a:t>河南理工大学财务处</a:t>
            </a:r>
          </a:p>
        </p:txBody>
      </p:sp>
      <p:sp>
        <p:nvSpPr>
          <p:cNvPr id="60" name="圆角矩形 59"/>
          <p:cNvSpPr/>
          <p:nvPr/>
        </p:nvSpPr>
        <p:spPr>
          <a:xfrm>
            <a:off x="4671060" y="4429760"/>
            <a:ext cx="2582545" cy="282575"/>
          </a:xfrm>
          <a:prstGeom prst="roundRect">
            <a:avLst/>
          </a:prstGeom>
          <a:noFill/>
          <a:ln>
            <a:solidFill>
              <a:srgbClr val="3242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17001" y="94201"/>
            <a:ext cx="172354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765">
              <a:defRPr/>
            </a:pPr>
            <a:r>
              <a:rPr lang="zh-CN" altLang="en-US" sz="3000" dirty="0">
                <a:solidFill>
                  <a:srgbClr val="002060"/>
                </a:solidFill>
              </a:rPr>
              <a:t>登录系统</a:t>
            </a:r>
            <a:endParaRPr lang="en-US" altLang="zh-CN" sz="3000" dirty="0">
              <a:solidFill>
                <a:srgbClr val="00206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140970"/>
            <a:ext cx="516890" cy="516890"/>
          </a:xfrm>
          <a:prstGeom prst="rect">
            <a:avLst/>
          </a:prstGeom>
          <a:solidFill>
            <a:srgbClr val="3242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8" name="矩形 317"/>
          <p:cNvSpPr/>
          <p:nvPr/>
        </p:nvSpPr>
        <p:spPr>
          <a:xfrm>
            <a:off x="0" y="6634162"/>
            <a:ext cx="12192000" cy="223838"/>
          </a:xfrm>
          <a:prstGeom prst="rect">
            <a:avLst/>
          </a:prstGeom>
          <a:solidFill>
            <a:srgbClr val="3242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516890" y="1128062"/>
            <a:ext cx="5579109" cy="34014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1400" b="0" dirty="0">
                <a:solidFill>
                  <a:srgbClr val="002060"/>
                </a:solidFill>
                <a:latin typeface="汉仪长宋简" panose="02010600000101010101" charset="-122"/>
                <a:ea typeface="汉仪书魂体简" panose="02010600000101010101" charset="-122"/>
              </a:rPr>
              <a:t>（</a:t>
            </a:r>
            <a:r>
              <a:rPr lang="en-US" altLang="zh-CN" sz="1400" b="0" dirty="0">
                <a:solidFill>
                  <a:srgbClr val="002060"/>
                </a:solidFill>
                <a:latin typeface="汉仪长宋简" panose="02010600000101010101" charset="-122"/>
                <a:ea typeface="汉仪书魂体简" panose="02010600000101010101" charset="-122"/>
              </a:rPr>
              <a:t>1</a:t>
            </a:r>
            <a:r>
              <a:rPr lang="zh-CN" altLang="en-US" sz="1400" b="0" dirty="0">
                <a:solidFill>
                  <a:srgbClr val="002060"/>
                </a:solidFill>
                <a:latin typeface="汉仪长宋简" panose="02010600000101010101" charset="-122"/>
                <a:ea typeface="汉仪书魂体简" panose="02010600000101010101" charset="-122"/>
              </a:rPr>
              <a:t>）从智慧理工登录</a:t>
            </a:r>
          </a:p>
        </p:txBody>
      </p:sp>
      <p:sp>
        <p:nvSpPr>
          <p:cNvPr id="11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095999" y="2799692"/>
            <a:ext cx="5826101" cy="489558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1400" b="0" dirty="0">
                <a:solidFill>
                  <a:srgbClr val="002060"/>
                </a:solidFill>
                <a:latin typeface="汉仪长宋简" panose="02010600000101010101" charset="-122"/>
                <a:ea typeface="汉仪书魂体简" panose="02010600000101010101" charset="-122"/>
              </a:rPr>
              <a:t>（</a:t>
            </a:r>
            <a:r>
              <a:rPr lang="en-US" altLang="zh-CN" sz="1400" b="0" dirty="0">
                <a:solidFill>
                  <a:srgbClr val="002060"/>
                </a:solidFill>
                <a:latin typeface="汉仪长宋简" panose="02010600000101010101" charset="-122"/>
                <a:ea typeface="汉仪书魂体简" panose="02010600000101010101" charset="-122"/>
              </a:rPr>
              <a:t>2</a:t>
            </a:r>
            <a:r>
              <a:rPr lang="zh-CN" altLang="en-US" sz="1400" b="0" dirty="0">
                <a:solidFill>
                  <a:srgbClr val="002060"/>
                </a:solidFill>
                <a:latin typeface="汉仪长宋简" panose="02010600000101010101" charset="-122"/>
                <a:ea typeface="汉仪书魂体简" panose="02010600000101010101" charset="-122"/>
              </a:rPr>
              <a:t>）完成统一身份认证</a:t>
            </a:r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5B1651AF-D429-4B46-A502-7324B5C2FFF3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516890" y="632749"/>
            <a:ext cx="11014395" cy="489559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 fontScale="77500" lnSpcReduction="20000"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b="0" dirty="0">
                <a:solidFill>
                  <a:srgbClr val="002060"/>
                </a:solidFill>
                <a:latin typeface="汉仪长宋简" panose="02010600000101010101" charset="-122"/>
                <a:ea typeface="汉仪书魂体简" panose="02010600000101010101" charset="-122"/>
              </a:rPr>
              <a:t>1.</a:t>
            </a:r>
            <a:r>
              <a:rPr lang="zh-CN" altLang="en-US" sz="2000" b="0" dirty="0">
                <a:solidFill>
                  <a:srgbClr val="002060"/>
                </a:solidFill>
                <a:latin typeface="汉仪长宋简" panose="02010600000101010101" charset="-122"/>
                <a:ea typeface="汉仪书魂体简" panose="02010600000101010101" charset="-122"/>
              </a:rPr>
              <a:t>桌面端。</a:t>
            </a:r>
            <a:r>
              <a:rPr lang="zh-CN" altLang="en-US" sz="2000" b="0" dirty="0">
                <a:solidFill>
                  <a:srgbClr val="002060"/>
                </a:solidFill>
              </a:rPr>
              <a:t>使用</a:t>
            </a:r>
            <a:r>
              <a:rPr lang="en-US" sz="2000" b="0" dirty="0">
                <a:solidFill>
                  <a:srgbClr val="002060"/>
                </a:solidFill>
              </a:rPr>
              <a:t>Google</a:t>
            </a:r>
            <a:r>
              <a:rPr lang="zh-CN" altLang="en-US" sz="2000" b="0" dirty="0">
                <a:solidFill>
                  <a:srgbClr val="002060"/>
                </a:solidFill>
              </a:rPr>
              <a:t>、</a:t>
            </a:r>
            <a:r>
              <a:rPr lang="en-US" sz="2000" b="0" dirty="0">
                <a:solidFill>
                  <a:srgbClr val="002060"/>
                </a:solidFill>
              </a:rPr>
              <a:t>360</a:t>
            </a:r>
            <a:r>
              <a:rPr lang="zh-CN" altLang="en-US" sz="2000" b="0" dirty="0">
                <a:solidFill>
                  <a:srgbClr val="002060"/>
                </a:solidFill>
              </a:rPr>
              <a:t>极速浏览器访问学校主页或财务处网站登录财务综合信息门户。（复翼系统开发基于谷歌浏览器，兼容性更好）</a:t>
            </a:r>
            <a:endParaRPr lang="zh-CN" altLang="en-US" sz="2000" b="0" dirty="0">
              <a:solidFill>
                <a:srgbClr val="002060"/>
              </a:solidFill>
              <a:latin typeface="汉仪长宋简" panose="02010600000101010101" charset="-122"/>
              <a:ea typeface="汉仪书魂体简" panose="02010600000101010101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5CFE554-61DD-4266-9F64-0E05B01F90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02" y="1468207"/>
            <a:ext cx="5314752" cy="2662971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5A5E0BC5-4DC4-4C71-8434-587BEF5E2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1330" y="3264214"/>
            <a:ext cx="5494768" cy="2713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17001" y="94201"/>
            <a:ext cx="172354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765">
              <a:defRPr/>
            </a:pPr>
            <a:r>
              <a:rPr lang="zh-CN" altLang="en-US" sz="3000" dirty="0">
                <a:solidFill>
                  <a:srgbClr val="002060"/>
                </a:solidFill>
              </a:rPr>
              <a:t>登录系统</a:t>
            </a:r>
            <a:endParaRPr lang="en-US" altLang="zh-CN" sz="3000" dirty="0">
              <a:solidFill>
                <a:srgbClr val="00206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140970"/>
            <a:ext cx="516890" cy="516890"/>
          </a:xfrm>
          <a:prstGeom prst="rect">
            <a:avLst/>
          </a:prstGeom>
          <a:solidFill>
            <a:srgbClr val="3242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8" name="矩形 317"/>
          <p:cNvSpPr/>
          <p:nvPr/>
        </p:nvSpPr>
        <p:spPr>
          <a:xfrm>
            <a:off x="0" y="6634162"/>
            <a:ext cx="12192000" cy="223838"/>
          </a:xfrm>
          <a:prstGeom prst="rect">
            <a:avLst/>
          </a:prstGeom>
          <a:solidFill>
            <a:srgbClr val="3242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516890" y="1128062"/>
            <a:ext cx="5579109" cy="34014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1400" b="0" dirty="0">
                <a:solidFill>
                  <a:srgbClr val="002060"/>
                </a:solidFill>
                <a:latin typeface="汉仪长宋简" panose="02010600000101010101" charset="-122"/>
                <a:ea typeface="汉仪书魂体简" panose="02010600000101010101" charset="-122"/>
              </a:rPr>
              <a:t>（</a:t>
            </a:r>
            <a:r>
              <a:rPr lang="en-US" altLang="zh-CN" sz="1400" b="0" dirty="0">
                <a:solidFill>
                  <a:srgbClr val="002060"/>
                </a:solidFill>
                <a:latin typeface="汉仪长宋简" panose="02010600000101010101" charset="-122"/>
                <a:ea typeface="汉仪书魂体简" panose="02010600000101010101" charset="-122"/>
              </a:rPr>
              <a:t>3</a:t>
            </a:r>
            <a:r>
              <a:rPr lang="zh-CN" altLang="en-US" sz="1400" b="0" dirty="0">
                <a:solidFill>
                  <a:srgbClr val="002060"/>
                </a:solidFill>
                <a:latin typeface="汉仪长宋简" panose="02010600000101010101" charset="-122"/>
                <a:ea typeface="汉仪书魂体简" panose="02010600000101010101" charset="-122"/>
              </a:rPr>
              <a:t>）进入业务系统中心</a:t>
            </a:r>
          </a:p>
        </p:txBody>
      </p:sp>
      <p:sp>
        <p:nvSpPr>
          <p:cNvPr id="11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095999" y="2799692"/>
            <a:ext cx="5826101" cy="489558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1400" b="0" dirty="0">
                <a:solidFill>
                  <a:srgbClr val="002060"/>
                </a:solidFill>
                <a:latin typeface="汉仪长宋简" panose="02010600000101010101" charset="-122"/>
                <a:ea typeface="汉仪书魂体简" panose="02010600000101010101" charset="-122"/>
              </a:rPr>
              <a:t>（</a:t>
            </a:r>
            <a:r>
              <a:rPr lang="en-US" altLang="zh-CN" sz="1400" b="0" dirty="0">
                <a:solidFill>
                  <a:srgbClr val="002060"/>
                </a:solidFill>
                <a:latin typeface="汉仪长宋简" panose="02010600000101010101" charset="-122"/>
                <a:ea typeface="汉仪书魂体简" panose="02010600000101010101" charset="-122"/>
              </a:rPr>
              <a:t>4</a:t>
            </a:r>
            <a:r>
              <a:rPr lang="zh-CN" altLang="en-US" sz="1400" b="0" dirty="0">
                <a:solidFill>
                  <a:srgbClr val="002060"/>
                </a:solidFill>
                <a:latin typeface="汉仪长宋简" panose="02010600000101010101" charset="-122"/>
                <a:ea typeface="汉仪书魂体简" panose="02010600000101010101" charset="-122"/>
              </a:rPr>
              <a:t>）点击财务系统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BDFB4A90-E90F-4219-958E-CAFE5840B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1843" y="1468207"/>
            <a:ext cx="5351694" cy="264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85E196D-B3D9-4A95-8FAB-D0910B67B5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936" y="3194886"/>
            <a:ext cx="4705921" cy="303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92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17001" y="94201"/>
            <a:ext cx="172354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765">
              <a:defRPr/>
            </a:pPr>
            <a:r>
              <a:rPr lang="zh-CN" altLang="en-US" sz="3000" dirty="0">
                <a:solidFill>
                  <a:srgbClr val="002060"/>
                </a:solidFill>
              </a:rPr>
              <a:t>登录系统</a:t>
            </a:r>
            <a:endParaRPr lang="en-US" altLang="zh-CN" sz="3000" dirty="0">
              <a:solidFill>
                <a:srgbClr val="00206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140970"/>
            <a:ext cx="516890" cy="516890"/>
          </a:xfrm>
          <a:prstGeom prst="rect">
            <a:avLst/>
          </a:prstGeom>
          <a:solidFill>
            <a:srgbClr val="3242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8" name="矩形 317"/>
          <p:cNvSpPr/>
          <p:nvPr/>
        </p:nvSpPr>
        <p:spPr>
          <a:xfrm>
            <a:off x="0" y="6634162"/>
            <a:ext cx="12192000" cy="223838"/>
          </a:xfrm>
          <a:prstGeom prst="rect">
            <a:avLst/>
          </a:prstGeom>
          <a:solidFill>
            <a:srgbClr val="3242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608399" y="586366"/>
            <a:ext cx="11014395" cy="449219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b="0" dirty="0">
                <a:solidFill>
                  <a:srgbClr val="002060"/>
                </a:solidFill>
                <a:latin typeface="汉仪长宋简" panose="02010600000101010101" charset="-122"/>
                <a:ea typeface="汉仪书魂体简" panose="02010600000101010101" charset="-122"/>
              </a:rPr>
              <a:t>2.</a:t>
            </a:r>
            <a:r>
              <a:rPr lang="zh-CN" altLang="en-US" sz="2000" b="0" dirty="0">
                <a:solidFill>
                  <a:srgbClr val="002060"/>
                </a:solidFill>
                <a:latin typeface="汉仪长宋简" panose="02010600000101010101" charset="-122"/>
                <a:ea typeface="汉仪书魂体简" panose="02010600000101010101" charset="-122"/>
              </a:rPr>
              <a:t>手机端</a:t>
            </a:r>
          </a:p>
        </p:txBody>
      </p:sp>
      <p:sp>
        <p:nvSpPr>
          <p:cNvPr id="10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72664" y="958467"/>
            <a:ext cx="8645071" cy="52881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1400" b="0" dirty="0">
                <a:solidFill>
                  <a:srgbClr val="002060"/>
                </a:solidFill>
              </a:rPr>
              <a:t>登录河南理工大学财务处公众号→选择“业务办理”→点击“智慧财务”；</a:t>
            </a:r>
            <a:endParaRPr lang="zh-CN" altLang="en-US" sz="1400" b="0" dirty="0">
              <a:solidFill>
                <a:srgbClr val="002060"/>
              </a:solidFill>
              <a:latin typeface="汉仪长宋简" panose="02010600000101010101" charset="-122"/>
              <a:ea typeface="汉仪书魂体简" panose="02010600000101010101" charset="-122"/>
            </a:endParaRPr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3831" y="1487277"/>
            <a:ext cx="2893438" cy="5004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图片 58" descr="未标题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093210" y="2423795"/>
            <a:ext cx="3374390" cy="8299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zh-CN" sz="4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PART 2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250566" y="3253740"/>
            <a:ext cx="5331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桌面端操作流程</a:t>
            </a:r>
          </a:p>
        </p:txBody>
      </p:sp>
    </p:spTree>
  </p:cSld>
  <p:clrMapOvr>
    <a:masterClrMapping/>
  </p:clrMapOvr>
  <p:transition spd="slow" advTm="0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TEXTBEAUTIFYED" val="1"/>
  <p:tag name="COMMONDATA" val="eyJoZGlkIjoiMWJkMjBlNWNjNTFlMzAzZTFkNTM1ZTc4OGE3ZTUzMmQifQ=="/>
  <p:tag name="KSO_WPP_MARK_KEY" val="40da7610-5f29-47b2-aff3-221111241d0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1709</TotalTime>
  <Words>3289</Words>
  <Application>Microsoft Office PowerPoint</Application>
  <PresentationFormat>宽屏</PresentationFormat>
  <Paragraphs>220</Paragraphs>
  <Slides>57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57</vt:i4>
      </vt:variant>
    </vt:vector>
  </HeadingPairs>
  <TitlesOfParts>
    <vt:vector size="68" baseType="lpstr">
      <vt:lpstr>Bebas Neue Regular</vt:lpstr>
      <vt:lpstr>Gill Sans</vt:lpstr>
      <vt:lpstr>汉仪长宋简</vt:lpstr>
      <vt:lpstr>华文细黑</vt:lpstr>
      <vt:lpstr>华文行楷</vt:lpstr>
      <vt:lpstr>微软雅黑</vt:lpstr>
      <vt:lpstr>Arial</vt:lpstr>
      <vt:lpstr>Calibri</vt:lpstr>
      <vt:lpstr>Open Sans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cwc</dc:creator>
  <cp:lastModifiedBy>邓茹</cp:lastModifiedBy>
  <cp:revision>521</cp:revision>
  <cp:lastPrinted>2025-03-04T04:47:53Z</cp:lastPrinted>
  <dcterms:created xsi:type="dcterms:W3CDTF">2019-06-19T02:08:00Z</dcterms:created>
  <dcterms:modified xsi:type="dcterms:W3CDTF">2025-09-09T03:39:37Z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2052-12.1.0.17857</vt:lpwstr>
  </property>
  <property fmtid="{D5CDD505-2E9C-101B-9397-08002B2CF9AE}" pid="3" name="ICV">
    <vt:lpwstr>19FD23869A8A4F548D96307876DF8084_13</vt:lpwstr>
  </property>
</Properties>
</file>